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7" r:id="rId6"/>
    <p:sldId id="260" r:id="rId7"/>
    <p:sldId id="258" r:id="rId8"/>
    <p:sldId id="259" r:id="rId9"/>
    <p:sldId id="266" r:id="rId10"/>
    <p:sldId id="267" r:id="rId11"/>
    <p:sldId id="261" r:id="rId12"/>
    <p:sldId id="270" r:id="rId13"/>
    <p:sldId id="272" r:id="rId14"/>
    <p:sldId id="269" r:id="rId15"/>
    <p:sldId id="278" r:id="rId16"/>
    <p:sldId id="271" r:id="rId17"/>
    <p:sldId id="268" r:id="rId18"/>
    <p:sldId id="262" r:id="rId19"/>
    <p:sldId id="273" r:id="rId20"/>
    <p:sldId id="281" r:id="rId21"/>
    <p:sldId id="282" r:id="rId22"/>
    <p:sldId id="274" r:id="rId23"/>
    <p:sldId id="275" r:id="rId24"/>
    <p:sldId id="276" r:id="rId25"/>
    <p:sldId id="277" r:id="rId26"/>
    <p:sldId id="263" r:id="rId27"/>
    <p:sldId id="264" r:id="rId28"/>
    <p:sldId id="280"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817" autoAdjust="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ëlle  Huisman" userId="55be1199-5f3d-4c54-9c78-5059b7043508" providerId="ADAL" clId="{0B41A5F8-5018-4B73-97F8-99A8C284EF6C}"/>
    <pc:docChg chg="custSel addSld delSld modSld sldOrd">
      <pc:chgData name="Mariëlle  Huisman" userId="55be1199-5f3d-4c54-9c78-5059b7043508" providerId="ADAL" clId="{0B41A5F8-5018-4B73-97F8-99A8C284EF6C}" dt="2020-05-14T08:13:06.566" v="799" actId="20577"/>
      <pc:docMkLst>
        <pc:docMk/>
      </pc:docMkLst>
      <pc:sldChg chg="modSp">
        <pc:chgData name="Mariëlle  Huisman" userId="55be1199-5f3d-4c54-9c78-5059b7043508" providerId="ADAL" clId="{0B41A5F8-5018-4B73-97F8-99A8C284EF6C}" dt="2020-05-12T07:40:12.337" v="29" actId="20577"/>
        <pc:sldMkLst>
          <pc:docMk/>
          <pc:sldMk cId="1629540773" sldId="257"/>
        </pc:sldMkLst>
        <pc:spChg chg="mod">
          <ac:chgData name="Mariëlle  Huisman" userId="55be1199-5f3d-4c54-9c78-5059b7043508" providerId="ADAL" clId="{0B41A5F8-5018-4B73-97F8-99A8C284EF6C}" dt="2020-05-12T07:40:12.337" v="29" actId="20577"/>
          <ac:spMkLst>
            <pc:docMk/>
            <pc:sldMk cId="1629540773" sldId="257"/>
            <ac:spMk id="3" creationId="{1176D3D6-E26C-45BB-A702-D49E4A8B0F1F}"/>
          </ac:spMkLst>
        </pc:spChg>
      </pc:sldChg>
      <pc:sldChg chg="modSp">
        <pc:chgData name="Mariëlle  Huisman" userId="55be1199-5f3d-4c54-9c78-5059b7043508" providerId="ADAL" clId="{0B41A5F8-5018-4B73-97F8-99A8C284EF6C}" dt="2020-05-12T07:40:48.427" v="36" actId="20577"/>
        <pc:sldMkLst>
          <pc:docMk/>
          <pc:sldMk cId="4165195166" sldId="258"/>
        </pc:sldMkLst>
        <pc:graphicFrameChg chg="mod">
          <ac:chgData name="Mariëlle  Huisman" userId="55be1199-5f3d-4c54-9c78-5059b7043508" providerId="ADAL" clId="{0B41A5F8-5018-4B73-97F8-99A8C284EF6C}" dt="2020-05-12T07:40:48.427" v="36" actId="20577"/>
          <ac:graphicFrameMkLst>
            <pc:docMk/>
            <pc:sldMk cId="4165195166" sldId="258"/>
            <ac:graphicFrameMk id="5" creationId="{D4E68C1A-3CC4-4DEE-BCAF-D3ACD3EA2D6C}"/>
          </ac:graphicFrameMkLst>
        </pc:graphicFrameChg>
      </pc:sldChg>
      <pc:sldChg chg="modSp">
        <pc:chgData name="Mariëlle  Huisman" userId="55be1199-5f3d-4c54-9c78-5059b7043508" providerId="ADAL" clId="{0B41A5F8-5018-4B73-97F8-99A8C284EF6C}" dt="2020-05-14T08:01:46.807" v="796" actId="20577"/>
        <pc:sldMkLst>
          <pc:docMk/>
          <pc:sldMk cId="872780425" sldId="260"/>
        </pc:sldMkLst>
        <pc:graphicFrameChg chg="modGraphic">
          <ac:chgData name="Mariëlle  Huisman" userId="55be1199-5f3d-4c54-9c78-5059b7043508" providerId="ADAL" clId="{0B41A5F8-5018-4B73-97F8-99A8C284EF6C}" dt="2020-05-14T08:01:46.807" v="796" actId="20577"/>
          <ac:graphicFrameMkLst>
            <pc:docMk/>
            <pc:sldMk cId="872780425" sldId="260"/>
            <ac:graphicFrameMk id="4" creationId="{A954A970-C84A-4EB1-99F6-5F179004C228}"/>
          </ac:graphicFrameMkLst>
        </pc:graphicFrameChg>
      </pc:sldChg>
      <pc:sldChg chg="modSp">
        <pc:chgData name="Mariëlle  Huisman" userId="55be1199-5f3d-4c54-9c78-5059b7043508" providerId="ADAL" clId="{0B41A5F8-5018-4B73-97F8-99A8C284EF6C}" dt="2020-05-12T07:45:03.506" v="120" actId="20577"/>
        <pc:sldMkLst>
          <pc:docMk/>
          <pc:sldMk cId="2679305800" sldId="262"/>
        </pc:sldMkLst>
        <pc:spChg chg="mod">
          <ac:chgData name="Mariëlle  Huisman" userId="55be1199-5f3d-4c54-9c78-5059b7043508" providerId="ADAL" clId="{0B41A5F8-5018-4B73-97F8-99A8C284EF6C}" dt="2020-05-12T07:45:03.506" v="120" actId="20577"/>
          <ac:spMkLst>
            <pc:docMk/>
            <pc:sldMk cId="2679305800" sldId="262"/>
            <ac:spMk id="3" creationId="{7717D6A2-44D3-4CF1-9349-526B12470F69}"/>
          </ac:spMkLst>
        </pc:spChg>
      </pc:sldChg>
      <pc:sldChg chg="modNotesTx">
        <pc:chgData name="Mariëlle  Huisman" userId="55be1199-5f3d-4c54-9c78-5059b7043508" providerId="ADAL" clId="{0B41A5F8-5018-4B73-97F8-99A8C284EF6C}" dt="2020-05-14T08:13:06.566" v="799" actId="20577"/>
        <pc:sldMkLst>
          <pc:docMk/>
          <pc:sldMk cId="1667706101" sldId="272"/>
        </pc:sldMkLst>
      </pc:sldChg>
      <pc:sldChg chg="modSp">
        <pc:chgData name="Mariëlle  Huisman" userId="55be1199-5f3d-4c54-9c78-5059b7043508" providerId="ADAL" clId="{0B41A5F8-5018-4B73-97F8-99A8C284EF6C}" dt="2020-05-13T08:32:26.394" v="532" actId="14100"/>
        <pc:sldMkLst>
          <pc:docMk/>
          <pc:sldMk cId="2366072145" sldId="274"/>
        </pc:sldMkLst>
        <pc:spChg chg="mod">
          <ac:chgData name="Mariëlle  Huisman" userId="55be1199-5f3d-4c54-9c78-5059b7043508" providerId="ADAL" clId="{0B41A5F8-5018-4B73-97F8-99A8C284EF6C}" dt="2020-05-13T08:32:23.133" v="530" actId="1076"/>
          <ac:spMkLst>
            <pc:docMk/>
            <pc:sldMk cId="2366072145" sldId="274"/>
            <ac:spMk id="2" creationId="{DCF69514-35AB-4D99-8E50-8C00A6BD3AFF}"/>
          </ac:spMkLst>
        </pc:spChg>
        <pc:picChg chg="mod">
          <ac:chgData name="Mariëlle  Huisman" userId="55be1199-5f3d-4c54-9c78-5059b7043508" providerId="ADAL" clId="{0B41A5F8-5018-4B73-97F8-99A8C284EF6C}" dt="2020-05-13T08:32:26.394" v="532" actId="14100"/>
          <ac:picMkLst>
            <pc:docMk/>
            <pc:sldMk cId="2366072145" sldId="274"/>
            <ac:picMk id="4" creationId="{99D4A49A-346C-4B25-AB3A-6A6743A22981}"/>
          </ac:picMkLst>
        </pc:picChg>
      </pc:sldChg>
      <pc:sldChg chg="modSp">
        <pc:chgData name="Mariëlle  Huisman" userId="55be1199-5f3d-4c54-9c78-5059b7043508" providerId="ADAL" clId="{0B41A5F8-5018-4B73-97F8-99A8C284EF6C}" dt="2020-05-12T13:39:49.220" v="124" actId="20577"/>
        <pc:sldMkLst>
          <pc:docMk/>
          <pc:sldMk cId="1736054770" sldId="277"/>
        </pc:sldMkLst>
        <pc:spChg chg="mod">
          <ac:chgData name="Mariëlle  Huisman" userId="55be1199-5f3d-4c54-9c78-5059b7043508" providerId="ADAL" clId="{0B41A5F8-5018-4B73-97F8-99A8C284EF6C}" dt="2020-05-12T13:39:49.220" v="124" actId="20577"/>
          <ac:spMkLst>
            <pc:docMk/>
            <pc:sldMk cId="1736054770" sldId="277"/>
            <ac:spMk id="3" creationId="{7717D6A2-44D3-4CF1-9349-526B12470F69}"/>
          </ac:spMkLst>
        </pc:spChg>
      </pc:sldChg>
      <pc:sldChg chg="modSp">
        <pc:chgData name="Mariëlle  Huisman" userId="55be1199-5f3d-4c54-9c78-5059b7043508" providerId="ADAL" clId="{0B41A5F8-5018-4B73-97F8-99A8C284EF6C}" dt="2020-05-13T08:41:26.800" v="772" actId="1076"/>
        <pc:sldMkLst>
          <pc:docMk/>
          <pc:sldMk cId="3857048281" sldId="278"/>
        </pc:sldMkLst>
        <pc:spChg chg="mod">
          <ac:chgData name="Mariëlle  Huisman" userId="55be1199-5f3d-4c54-9c78-5059b7043508" providerId="ADAL" clId="{0B41A5F8-5018-4B73-97F8-99A8C284EF6C}" dt="2020-05-13T08:41:26.800" v="772" actId="1076"/>
          <ac:spMkLst>
            <pc:docMk/>
            <pc:sldMk cId="3857048281" sldId="278"/>
            <ac:spMk id="4" creationId="{441B012A-2102-458B-B74D-F43887591F1F}"/>
          </ac:spMkLst>
        </pc:spChg>
      </pc:sldChg>
      <pc:sldChg chg="delSp del">
        <pc:chgData name="Mariëlle  Huisman" userId="55be1199-5f3d-4c54-9c78-5059b7043508" providerId="ADAL" clId="{0B41A5F8-5018-4B73-97F8-99A8C284EF6C}" dt="2020-05-13T08:35:02.321" v="553" actId="2696"/>
        <pc:sldMkLst>
          <pc:docMk/>
          <pc:sldMk cId="3541565275" sldId="279"/>
        </pc:sldMkLst>
        <pc:picChg chg="del">
          <ac:chgData name="Mariëlle  Huisman" userId="55be1199-5f3d-4c54-9c78-5059b7043508" providerId="ADAL" clId="{0B41A5F8-5018-4B73-97F8-99A8C284EF6C}" dt="2020-05-12T07:41:59.349" v="37" actId="478"/>
          <ac:picMkLst>
            <pc:docMk/>
            <pc:sldMk cId="3541565275" sldId="279"/>
            <ac:picMk id="3" creationId="{1D4F0549-A544-439F-8561-814100A3F027}"/>
          </ac:picMkLst>
        </pc:picChg>
      </pc:sldChg>
      <pc:sldChg chg="modSp">
        <pc:chgData name="Mariëlle  Huisman" userId="55be1199-5f3d-4c54-9c78-5059b7043508" providerId="ADAL" clId="{0B41A5F8-5018-4B73-97F8-99A8C284EF6C}" dt="2020-05-12T13:46:13.524" v="235" actId="20577"/>
        <pc:sldMkLst>
          <pc:docMk/>
          <pc:sldMk cId="3711462430" sldId="280"/>
        </pc:sldMkLst>
        <pc:spChg chg="mod">
          <ac:chgData name="Mariëlle  Huisman" userId="55be1199-5f3d-4c54-9c78-5059b7043508" providerId="ADAL" clId="{0B41A5F8-5018-4B73-97F8-99A8C284EF6C}" dt="2020-05-12T13:46:13.524" v="235" actId="20577"/>
          <ac:spMkLst>
            <pc:docMk/>
            <pc:sldMk cId="3711462430" sldId="280"/>
            <ac:spMk id="3" creationId="{1ED691C1-CC8B-4765-9A5E-01F79826AF81}"/>
          </ac:spMkLst>
        </pc:spChg>
      </pc:sldChg>
      <pc:sldChg chg="addSp delSp modSp add ord">
        <pc:chgData name="Mariëlle  Huisman" userId="55be1199-5f3d-4c54-9c78-5059b7043508" providerId="ADAL" clId="{0B41A5F8-5018-4B73-97F8-99A8C284EF6C}" dt="2020-05-13T08:31:58.959" v="527"/>
        <pc:sldMkLst>
          <pc:docMk/>
          <pc:sldMk cId="2553907107" sldId="281"/>
        </pc:sldMkLst>
        <pc:spChg chg="del mod">
          <ac:chgData name="Mariëlle  Huisman" userId="55be1199-5f3d-4c54-9c78-5059b7043508" providerId="ADAL" clId="{0B41A5F8-5018-4B73-97F8-99A8C284EF6C}" dt="2020-05-12T13:44:31.740" v="155"/>
          <ac:spMkLst>
            <pc:docMk/>
            <pc:sldMk cId="2553907107" sldId="281"/>
            <ac:spMk id="3" creationId="{7717D6A2-44D3-4CF1-9349-526B12470F69}"/>
          </ac:spMkLst>
        </pc:spChg>
        <pc:picChg chg="mod">
          <ac:chgData name="Mariëlle  Huisman" userId="55be1199-5f3d-4c54-9c78-5059b7043508" providerId="ADAL" clId="{0B41A5F8-5018-4B73-97F8-99A8C284EF6C}" dt="2020-05-12T13:44:29.645" v="154" actId="1076"/>
          <ac:picMkLst>
            <pc:docMk/>
            <pc:sldMk cId="2553907107" sldId="281"/>
            <ac:picMk id="4" creationId="{046B4C91-85AB-4D38-BD62-071DFE320C7B}"/>
          </ac:picMkLst>
        </pc:picChg>
        <pc:picChg chg="add mod">
          <ac:chgData name="Mariëlle  Huisman" userId="55be1199-5f3d-4c54-9c78-5059b7043508" providerId="ADAL" clId="{0B41A5F8-5018-4B73-97F8-99A8C284EF6C}" dt="2020-05-12T13:44:51.131" v="159" actId="1076"/>
          <ac:picMkLst>
            <pc:docMk/>
            <pc:sldMk cId="2553907107" sldId="281"/>
            <ac:picMk id="5" creationId="{BFD4493F-7163-42BF-AE8C-BE1259DE13FF}"/>
          </ac:picMkLst>
        </pc:picChg>
      </pc:sldChg>
      <pc:sldChg chg="modSp add">
        <pc:chgData name="Mariëlle  Huisman" userId="55be1199-5f3d-4c54-9c78-5059b7043508" providerId="ADAL" clId="{0B41A5F8-5018-4B73-97F8-99A8C284EF6C}" dt="2020-05-13T08:31:03.848" v="526" actId="20577"/>
        <pc:sldMkLst>
          <pc:docMk/>
          <pc:sldMk cId="4188586118" sldId="282"/>
        </pc:sldMkLst>
        <pc:spChg chg="mod">
          <ac:chgData name="Mariëlle  Huisman" userId="55be1199-5f3d-4c54-9c78-5059b7043508" providerId="ADAL" clId="{0B41A5F8-5018-4B73-97F8-99A8C284EF6C}" dt="2020-05-13T08:31:03.848" v="526" actId="20577"/>
          <ac:spMkLst>
            <pc:docMk/>
            <pc:sldMk cId="4188586118" sldId="282"/>
            <ac:spMk id="3" creationId="{7717D6A2-44D3-4CF1-9349-526B12470F69}"/>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F11652-B1DA-4ADD-8345-F807E57BB0E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4EA096B-B987-4ECB-A6A5-B52892453FD6}">
      <dgm:prSet custT="1"/>
      <dgm:spPr/>
      <dgm:t>
        <a:bodyPr/>
        <a:lstStyle/>
        <a:p>
          <a:r>
            <a:rPr lang="nl-NL" sz="3200" dirty="0"/>
            <a:t>Je leert om met een onderzoekende blik en houding te kijken, de juiste vragen te stellen en op een systematische wijze naar het antwoord zoeken. </a:t>
          </a:r>
        </a:p>
        <a:p>
          <a:r>
            <a:rPr lang="nl-NL" sz="3200" dirty="0"/>
            <a:t>Dit heb je nodig tijdens je opleiding en straks als professional!</a:t>
          </a:r>
          <a:endParaRPr lang="en-US" sz="3200" dirty="0"/>
        </a:p>
      </dgm:t>
    </dgm:pt>
    <dgm:pt modelId="{FCFFAE46-9A44-4D73-A882-52C117DD9737}" type="parTrans" cxnId="{8A71EEC2-E03F-4C4C-B7A7-3DEC183E6929}">
      <dgm:prSet/>
      <dgm:spPr/>
      <dgm:t>
        <a:bodyPr/>
        <a:lstStyle/>
        <a:p>
          <a:endParaRPr lang="en-US"/>
        </a:p>
      </dgm:t>
    </dgm:pt>
    <dgm:pt modelId="{634F30DE-2D35-413A-AF9C-DC66BF503A6A}" type="sibTrans" cxnId="{8A71EEC2-E03F-4C4C-B7A7-3DEC183E6929}">
      <dgm:prSet/>
      <dgm:spPr/>
      <dgm:t>
        <a:bodyPr/>
        <a:lstStyle/>
        <a:p>
          <a:endParaRPr lang="en-US"/>
        </a:p>
      </dgm:t>
    </dgm:pt>
    <dgm:pt modelId="{F05DEDB8-8DF1-4ED1-8E50-731ABB567BA1}" type="pres">
      <dgm:prSet presAssocID="{31F11652-B1DA-4ADD-8345-F807E57BB0E5}" presName="linear" presStyleCnt="0">
        <dgm:presLayoutVars>
          <dgm:animLvl val="lvl"/>
          <dgm:resizeHandles val="exact"/>
        </dgm:presLayoutVars>
      </dgm:prSet>
      <dgm:spPr/>
    </dgm:pt>
    <dgm:pt modelId="{6F325BB3-8F74-41DD-A002-E09CBEBAA3D5}" type="pres">
      <dgm:prSet presAssocID="{B4EA096B-B987-4ECB-A6A5-B52892453FD6}" presName="parentText" presStyleLbl="node1" presStyleIdx="0" presStyleCnt="1" custLinFactNeighborX="760" custLinFactNeighborY="3164">
        <dgm:presLayoutVars>
          <dgm:chMax val="0"/>
          <dgm:bulletEnabled val="1"/>
        </dgm:presLayoutVars>
      </dgm:prSet>
      <dgm:spPr/>
    </dgm:pt>
  </dgm:ptLst>
  <dgm:cxnLst>
    <dgm:cxn modelId="{8A71EEC2-E03F-4C4C-B7A7-3DEC183E6929}" srcId="{31F11652-B1DA-4ADD-8345-F807E57BB0E5}" destId="{B4EA096B-B987-4ECB-A6A5-B52892453FD6}" srcOrd="0" destOrd="0" parTransId="{FCFFAE46-9A44-4D73-A882-52C117DD9737}" sibTransId="{634F30DE-2D35-413A-AF9C-DC66BF503A6A}"/>
    <dgm:cxn modelId="{26A10ADB-63B0-4476-B78B-1AD17E354447}" type="presOf" srcId="{B4EA096B-B987-4ECB-A6A5-B52892453FD6}" destId="{6F325BB3-8F74-41DD-A002-E09CBEBAA3D5}" srcOrd="0" destOrd="0" presId="urn:microsoft.com/office/officeart/2005/8/layout/vList2"/>
    <dgm:cxn modelId="{56C49CFD-FBCB-470F-9B11-A4866BEE8371}" type="presOf" srcId="{31F11652-B1DA-4ADD-8345-F807E57BB0E5}" destId="{F05DEDB8-8DF1-4ED1-8E50-731ABB567BA1}" srcOrd="0" destOrd="0" presId="urn:microsoft.com/office/officeart/2005/8/layout/vList2"/>
    <dgm:cxn modelId="{1E0D1C3D-A789-4AC5-A830-3F9DA7A3F2F0}" type="presParOf" srcId="{F05DEDB8-8DF1-4ED1-8E50-731ABB567BA1}" destId="{6F325BB3-8F74-41DD-A002-E09CBEBAA3D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BBD049-5388-46CF-A391-2FAB2FCEB6B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42DC031-9FB1-4413-93F6-E8FEFE92BF68}">
      <dgm:prSet/>
      <dgm:spPr/>
      <dgm:t>
        <a:bodyPr/>
        <a:lstStyle/>
        <a:p>
          <a:pPr>
            <a:defRPr cap="all"/>
          </a:pPr>
          <a:r>
            <a:rPr lang="nl-NL" dirty="0"/>
            <a:t>Vooronderzoek</a:t>
          </a:r>
        </a:p>
        <a:p>
          <a:pPr>
            <a:defRPr cap="all"/>
          </a:pPr>
          <a:r>
            <a:rPr lang="nl-NL" dirty="0">
              <a:highlight>
                <a:srgbClr val="00FF00"/>
              </a:highlight>
            </a:rPr>
            <a:t>Check! </a:t>
          </a:r>
          <a:endParaRPr lang="en-US" dirty="0">
            <a:highlight>
              <a:srgbClr val="00FF00"/>
            </a:highlight>
          </a:endParaRPr>
        </a:p>
      </dgm:t>
    </dgm:pt>
    <dgm:pt modelId="{E71FE61C-5562-4CD7-A2C1-84C79B661468}" type="parTrans" cxnId="{75C00B81-4E02-414D-9CB7-3281B45D6DCB}">
      <dgm:prSet/>
      <dgm:spPr/>
      <dgm:t>
        <a:bodyPr/>
        <a:lstStyle/>
        <a:p>
          <a:endParaRPr lang="en-US"/>
        </a:p>
      </dgm:t>
    </dgm:pt>
    <dgm:pt modelId="{23EA57A5-8C4E-4B68-81B3-69C02936355B}" type="sibTrans" cxnId="{75C00B81-4E02-414D-9CB7-3281B45D6DCB}">
      <dgm:prSet/>
      <dgm:spPr/>
      <dgm:t>
        <a:bodyPr/>
        <a:lstStyle/>
        <a:p>
          <a:endParaRPr lang="en-US"/>
        </a:p>
      </dgm:t>
    </dgm:pt>
    <dgm:pt modelId="{C9BB3C99-4B5F-4910-9970-3D1CFE01926C}">
      <dgm:prSet/>
      <dgm:spPr/>
      <dgm:t>
        <a:bodyPr/>
        <a:lstStyle/>
        <a:p>
          <a:pPr>
            <a:defRPr cap="all"/>
          </a:pPr>
          <a:r>
            <a:rPr lang="nl-NL" dirty="0"/>
            <a:t>Persoonlijke leervragen</a:t>
          </a:r>
        </a:p>
        <a:p>
          <a:pPr>
            <a:defRPr cap="all"/>
          </a:pPr>
          <a:r>
            <a:rPr lang="en-US" dirty="0">
              <a:highlight>
                <a:srgbClr val="00FF00"/>
              </a:highlight>
            </a:rPr>
            <a:t>CHECK!</a:t>
          </a:r>
        </a:p>
      </dgm:t>
    </dgm:pt>
    <dgm:pt modelId="{07191BF6-698A-46C3-A3FA-315E7792DD1F}" type="parTrans" cxnId="{4A3BD16A-CFF2-4E60-8CE1-5564090C25C6}">
      <dgm:prSet/>
      <dgm:spPr/>
      <dgm:t>
        <a:bodyPr/>
        <a:lstStyle/>
        <a:p>
          <a:endParaRPr lang="en-US"/>
        </a:p>
      </dgm:t>
    </dgm:pt>
    <dgm:pt modelId="{6A458C3D-11B9-4B4A-8B43-1AABECC06DF3}" type="sibTrans" cxnId="{4A3BD16A-CFF2-4E60-8CE1-5564090C25C6}">
      <dgm:prSet/>
      <dgm:spPr/>
      <dgm:t>
        <a:bodyPr/>
        <a:lstStyle/>
        <a:p>
          <a:endParaRPr lang="en-US"/>
        </a:p>
      </dgm:t>
    </dgm:pt>
    <dgm:pt modelId="{0A005A38-65D6-461A-9E33-01C25F8D01F0}">
      <dgm:prSet/>
      <dgm:spPr/>
      <dgm:t>
        <a:bodyPr/>
        <a:lstStyle/>
        <a:p>
          <a:pPr>
            <a:defRPr cap="all"/>
          </a:pPr>
          <a:r>
            <a:rPr lang="nl-NL" dirty="0"/>
            <a:t>Nadenken waar jij je onderzoek over wilt doen!</a:t>
          </a:r>
        </a:p>
        <a:p>
          <a:pPr>
            <a:defRPr cap="all"/>
          </a:pPr>
          <a:r>
            <a:rPr lang="nl-NL" dirty="0">
              <a:highlight>
                <a:srgbClr val="00FF00"/>
              </a:highlight>
            </a:rPr>
            <a:t>CHECK! </a:t>
          </a:r>
          <a:endParaRPr lang="en-US" dirty="0">
            <a:highlight>
              <a:srgbClr val="00FF00"/>
            </a:highlight>
          </a:endParaRPr>
        </a:p>
      </dgm:t>
    </dgm:pt>
    <dgm:pt modelId="{ED44ADC5-A37D-4EC9-B526-463EB711262A}" type="parTrans" cxnId="{A83D7B56-B21C-4DBB-8176-82122EF36E0A}">
      <dgm:prSet/>
      <dgm:spPr/>
      <dgm:t>
        <a:bodyPr/>
        <a:lstStyle/>
        <a:p>
          <a:endParaRPr lang="en-US"/>
        </a:p>
      </dgm:t>
    </dgm:pt>
    <dgm:pt modelId="{C45B1729-F87E-4D66-917C-E04757694A29}" type="sibTrans" cxnId="{A83D7B56-B21C-4DBB-8176-82122EF36E0A}">
      <dgm:prSet/>
      <dgm:spPr/>
      <dgm:t>
        <a:bodyPr/>
        <a:lstStyle/>
        <a:p>
          <a:endParaRPr lang="en-US"/>
        </a:p>
      </dgm:t>
    </dgm:pt>
    <dgm:pt modelId="{CBA55EF6-F12B-428D-9243-3155AFC5CFEB}" type="pres">
      <dgm:prSet presAssocID="{8BBBD049-5388-46CF-A391-2FAB2FCEB6B9}" presName="root" presStyleCnt="0">
        <dgm:presLayoutVars>
          <dgm:dir/>
          <dgm:resizeHandles val="exact"/>
        </dgm:presLayoutVars>
      </dgm:prSet>
      <dgm:spPr/>
    </dgm:pt>
    <dgm:pt modelId="{B1BCCEA9-0CC7-4DDB-BFAC-1D2D196D41E8}" type="pres">
      <dgm:prSet presAssocID="{C42DC031-9FB1-4413-93F6-E8FEFE92BF68}" presName="compNode" presStyleCnt="0"/>
      <dgm:spPr/>
    </dgm:pt>
    <dgm:pt modelId="{388CE622-7650-4691-A81B-C2DDD7DBB106}" type="pres">
      <dgm:prSet presAssocID="{C42DC031-9FB1-4413-93F6-E8FEFE92BF68}" presName="iconBgRect" presStyleLbl="bgShp" presStyleIdx="0" presStyleCnt="3"/>
      <dgm:spPr>
        <a:prstGeom prst="round2DiagRect">
          <a:avLst>
            <a:gd name="adj1" fmla="val 29727"/>
            <a:gd name="adj2" fmla="val 0"/>
          </a:avLst>
        </a:prstGeom>
      </dgm:spPr>
    </dgm:pt>
    <dgm:pt modelId="{7A3D021F-A98A-4EAB-9A1F-EBBE908CE4C4}" type="pres">
      <dgm:prSet presAssocID="{C42DC031-9FB1-4413-93F6-E8FEFE92BF6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D2646CBB-EBF3-4B3B-A16E-E186D73B5E5C}" type="pres">
      <dgm:prSet presAssocID="{C42DC031-9FB1-4413-93F6-E8FEFE92BF68}" presName="spaceRect" presStyleCnt="0"/>
      <dgm:spPr/>
    </dgm:pt>
    <dgm:pt modelId="{BD1BED3C-E889-4EB5-A039-1DF979D4F2C7}" type="pres">
      <dgm:prSet presAssocID="{C42DC031-9FB1-4413-93F6-E8FEFE92BF68}" presName="textRect" presStyleLbl="revTx" presStyleIdx="0" presStyleCnt="3">
        <dgm:presLayoutVars>
          <dgm:chMax val="1"/>
          <dgm:chPref val="1"/>
        </dgm:presLayoutVars>
      </dgm:prSet>
      <dgm:spPr/>
    </dgm:pt>
    <dgm:pt modelId="{2883B3E8-6850-476D-A1C6-16B0FE3DB8B9}" type="pres">
      <dgm:prSet presAssocID="{23EA57A5-8C4E-4B68-81B3-69C02936355B}" presName="sibTrans" presStyleCnt="0"/>
      <dgm:spPr/>
    </dgm:pt>
    <dgm:pt modelId="{EAC6B7DB-F8D1-485E-9A18-5075F3AEF77E}" type="pres">
      <dgm:prSet presAssocID="{C9BB3C99-4B5F-4910-9970-3D1CFE01926C}" presName="compNode" presStyleCnt="0"/>
      <dgm:spPr/>
    </dgm:pt>
    <dgm:pt modelId="{5C3E1E63-E299-4FE4-BA6B-BA014E1C1CBE}" type="pres">
      <dgm:prSet presAssocID="{C9BB3C99-4B5F-4910-9970-3D1CFE01926C}" presName="iconBgRect" presStyleLbl="bgShp" presStyleIdx="1" presStyleCnt="3"/>
      <dgm:spPr>
        <a:prstGeom prst="round2DiagRect">
          <a:avLst>
            <a:gd name="adj1" fmla="val 29727"/>
            <a:gd name="adj2" fmla="val 0"/>
          </a:avLst>
        </a:prstGeom>
      </dgm:spPr>
    </dgm:pt>
    <dgm:pt modelId="{A823CD12-37B9-4075-8AFD-C8B369DF32A6}" type="pres">
      <dgm:prSet presAssocID="{C9BB3C99-4B5F-4910-9970-3D1CFE01926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A95D01BA-1A92-47CF-BB0E-A3B776AE0D24}" type="pres">
      <dgm:prSet presAssocID="{C9BB3C99-4B5F-4910-9970-3D1CFE01926C}" presName="spaceRect" presStyleCnt="0"/>
      <dgm:spPr/>
    </dgm:pt>
    <dgm:pt modelId="{0333226B-6F6F-459F-B47D-C10BEAE78FDB}" type="pres">
      <dgm:prSet presAssocID="{C9BB3C99-4B5F-4910-9970-3D1CFE01926C}" presName="textRect" presStyleLbl="revTx" presStyleIdx="1" presStyleCnt="3">
        <dgm:presLayoutVars>
          <dgm:chMax val="1"/>
          <dgm:chPref val="1"/>
        </dgm:presLayoutVars>
      </dgm:prSet>
      <dgm:spPr/>
    </dgm:pt>
    <dgm:pt modelId="{3379FA3A-A8C8-4BB6-B9DE-F05CCFFCCF92}" type="pres">
      <dgm:prSet presAssocID="{6A458C3D-11B9-4B4A-8B43-1AABECC06DF3}" presName="sibTrans" presStyleCnt="0"/>
      <dgm:spPr/>
    </dgm:pt>
    <dgm:pt modelId="{E49DB43F-30C0-4B37-8AC9-A23F7BFD2957}" type="pres">
      <dgm:prSet presAssocID="{0A005A38-65D6-461A-9E33-01C25F8D01F0}" presName="compNode" presStyleCnt="0"/>
      <dgm:spPr/>
    </dgm:pt>
    <dgm:pt modelId="{08547606-932D-450A-87BB-5AA558E7FEFA}" type="pres">
      <dgm:prSet presAssocID="{0A005A38-65D6-461A-9E33-01C25F8D01F0}" presName="iconBgRect" presStyleLbl="bgShp" presStyleIdx="2" presStyleCnt="3"/>
      <dgm:spPr>
        <a:prstGeom prst="round2DiagRect">
          <a:avLst>
            <a:gd name="adj1" fmla="val 29727"/>
            <a:gd name="adj2" fmla="val 0"/>
          </a:avLst>
        </a:prstGeom>
      </dgm:spPr>
    </dgm:pt>
    <dgm:pt modelId="{2F5E20A9-DCA0-4796-B71C-1892A0B5EA84}" type="pres">
      <dgm:prSet presAssocID="{0A005A38-65D6-461A-9E33-01C25F8D01F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B76BDDE5-D582-4DF5-A7D5-161A73BD53C3}" type="pres">
      <dgm:prSet presAssocID="{0A005A38-65D6-461A-9E33-01C25F8D01F0}" presName="spaceRect" presStyleCnt="0"/>
      <dgm:spPr/>
    </dgm:pt>
    <dgm:pt modelId="{E4B3CE30-1250-450C-B678-1F6291E67660}" type="pres">
      <dgm:prSet presAssocID="{0A005A38-65D6-461A-9E33-01C25F8D01F0}" presName="textRect" presStyleLbl="revTx" presStyleIdx="2" presStyleCnt="3">
        <dgm:presLayoutVars>
          <dgm:chMax val="1"/>
          <dgm:chPref val="1"/>
        </dgm:presLayoutVars>
      </dgm:prSet>
      <dgm:spPr/>
    </dgm:pt>
  </dgm:ptLst>
  <dgm:cxnLst>
    <dgm:cxn modelId="{B043B13F-B1D2-46E2-9CC0-DDCB6B4D5672}" type="presOf" srcId="{0A005A38-65D6-461A-9E33-01C25F8D01F0}" destId="{E4B3CE30-1250-450C-B678-1F6291E67660}" srcOrd="0" destOrd="0" presId="urn:microsoft.com/office/officeart/2018/5/layout/IconLeafLabelList"/>
    <dgm:cxn modelId="{0E160460-FA83-44CE-B05E-460DFBC2BEBD}" type="presOf" srcId="{8BBBD049-5388-46CF-A391-2FAB2FCEB6B9}" destId="{CBA55EF6-F12B-428D-9243-3155AFC5CFEB}" srcOrd="0" destOrd="0" presId="urn:microsoft.com/office/officeart/2018/5/layout/IconLeafLabelList"/>
    <dgm:cxn modelId="{4A3BD16A-CFF2-4E60-8CE1-5564090C25C6}" srcId="{8BBBD049-5388-46CF-A391-2FAB2FCEB6B9}" destId="{C9BB3C99-4B5F-4910-9970-3D1CFE01926C}" srcOrd="1" destOrd="0" parTransId="{07191BF6-698A-46C3-A3FA-315E7792DD1F}" sibTransId="{6A458C3D-11B9-4B4A-8B43-1AABECC06DF3}"/>
    <dgm:cxn modelId="{A83D7B56-B21C-4DBB-8176-82122EF36E0A}" srcId="{8BBBD049-5388-46CF-A391-2FAB2FCEB6B9}" destId="{0A005A38-65D6-461A-9E33-01C25F8D01F0}" srcOrd="2" destOrd="0" parTransId="{ED44ADC5-A37D-4EC9-B526-463EB711262A}" sibTransId="{C45B1729-F87E-4D66-917C-E04757694A29}"/>
    <dgm:cxn modelId="{75C00B81-4E02-414D-9CB7-3281B45D6DCB}" srcId="{8BBBD049-5388-46CF-A391-2FAB2FCEB6B9}" destId="{C42DC031-9FB1-4413-93F6-E8FEFE92BF68}" srcOrd="0" destOrd="0" parTransId="{E71FE61C-5562-4CD7-A2C1-84C79B661468}" sibTransId="{23EA57A5-8C4E-4B68-81B3-69C02936355B}"/>
    <dgm:cxn modelId="{7892B6B4-7BAA-4F1D-89A9-F5A56FE19F2E}" type="presOf" srcId="{C42DC031-9FB1-4413-93F6-E8FEFE92BF68}" destId="{BD1BED3C-E889-4EB5-A039-1DF979D4F2C7}" srcOrd="0" destOrd="0" presId="urn:microsoft.com/office/officeart/2018/5/layout/IconLeafLabelList"/>
    <dgm:cxn modelId="{75CBF6FD-B995-4A43-BBF5-785B97D889DE}" type="presOf" srcId="{C9BB3C99-4B5F-4910-9970-3D1CFE01926C}" destId="{0333226B-6F6F-459F-B47D-C10BEAE78FDB}" srcOrd="0" destOrd="0" presId="urn:microsoft.com/office/officeart/2018/5/layout/IconLeafLabelList"/>
    <dgm:cxn modelId="{FFB16E77-947E-425B-B92C-8B03B304604B}" type="presParOf" srcId="{CBA55EF6-F12B-428D-9243-3155AFC5CFEB}" destId="{B1BCCEA9-0CC7-4DDB-BFAC-1D2D196D41E8}" srcOrd="0" destOrd="0" presId="urn:microsoft.com/office/officeart/2018/5/layout/IconLeafLabelList"/>
    <dgm:cxn modelId="{5B79C785-CBF6-4046-AC3D-8C8E3A376089}" type="presParOf" srcId="{B1BCCEA9-0CC7-4DDB-BFAC-1D2D196D41E8}" destId="{388CE622-7650-4691-A81B-C2DDD7DBB106}" srcOrd="0" destOrd="0" presId="urn:microsoft.com/office/officeart/2018/5/layout/IconLeafLabelList"/>
    <dgm:cxn modelId="{BDD95A50-5299-4C78-8DAB-E20F59447593}" type="presParOf" srcId="{B1BCCEA9-0CC7-4DDB-BFAC-1D2D196D41E8}" destId="{7A3D021F-A98A-4EAB-9A1F-EBBE908CE4C4}" srcOrd="1" destOrd="0" presId="urn:microsoft.com/office/officeart/2018/5/layout/IconLeafLabelList"/>
    <dgm:cxn modelId="{B16E7974-90E9-4825-99CB-12CB0313C420}" type="presParOf" srcId="{B1BCCEA9-0CC7-4DDB-BFAC-1D2D196D41E8}" destId="{D2646CBB-EBF3-4B3B-A16E-E186D73B5E5C}" srcOrd="2" destOrd="0" presId="urn:microsoft.com/office/officeart/2018/5/layout/IconLeafLabelList"/>
    <dgm:cxn modelId="{00D76EEB-608F-42CB-B9AF-318A5CB6C452}" type="presParOf" srcId="{B1BCCEA9-0CC7-4DDB-BFAC-1D2D196D41E8}" destId="{BD1BED3C-E889-4EB5-A039-1DF979D4F2C7}" srcOrd="3" destOrd="0" presId="urn:microsoft.com/office/officeart/2018/5/layout/IconLeafLabelList"/>
    <dgm:cxn modelId="{DB1D87A9-EB7E-4C56-AFA9-C65F5A9A8B4F}" type="presParOf" srcId="{CBA55EF6-F12B-428D-9243-3155AFC5CFEB}" destId="{2883B3E8-6850-476D-A1C6-16B0FE3DB8B9}" srcOrd="1" destOrd="0" presId="urn:microsoft.com/office/officeart/2018/5/layout/IconLeafLabelList"/>
    <dgm:cxn modelId="{514BEABD-3F0E-4A3F-84B5-E11DE3777BA3}" type="presParOf" srcId="{CBA55EF6-F12B-428D-9243-3155AFC5CFEB}" destId="{EAC6B7DB-F8D1-485E-9A18-5075F3AEF77E}" srcOrd="2" destOrd="0" presId="urn:microsoft.com/office/officeart/2018/5/layout/IconLeafLabelList"/>
    <dgm:cxn modelId="{062E65C6-489C-4802-9B78-42FC887BC8D5}" type="presParOf" srcId="{EAC6B7DB-F8D1-485E-9A18-5075F3AEF77E}" destId="{5C3E1E63-E299-4FE4-BA6B-BA014E1C1CBE}" srcOrd="0" destOrd="0" presId="urn:microsoft.com/office/officeart/2018/5/layout/IconLeafLabelList"/>
    <dgm:cxn modelId="{CB52996E-AD27-4719-B463-1A4C693CC711}" type="presParOf" srcId="{EAC6B7DB-F8D1-485E-9A18-5075F3AEF77E}" destId="{A823CD12-37B9-4075-8AFD-C8B369DF32A6}" srcOrd="1" destOrd="0" presId="urn:microsoft.com/office/officeart/2018/5/layout/IconLeafLabelList"/>
    <dgm:cxn modelId="{3C2AA4E6-355E-400D-AD1F-E1A518F347B0}" type="presParOf" srcId="{EAC6B7DB-F8D1-485E-9A18-5075F3AEF77E}" destId="{A95D01BA-1A92-47CF-BB0E-A3B776AE0D24}" srcOrd="2" destOrd="0" presId="urn:microsoft.com/office/officeart/2018/5/layout/IconLeafLabelList"/>
    <dgm:cxn modelId="{37EA40B5-05B4-40BD-98CA-A49B6716180C}" type="presParOf" srcId="{EAC6B7DB-F8D1-485E-9A18-5075F3AEF77E}" destId="{0333226B-6F6F-459F-B47D-C10BEAE78FDB}" srcOrd="3" destOrd="0" presId="urn:microsoft.com/office/officeart/2018/5/layout/IconLeafLabelList"/>
    <dgm:cxn modelId="{60E324C5-C0AD-40C2-A196-664C10349403}" type="presParOf" srcId="{CBA55EF6-F12B-428D-9243-3155AFC5CFEB}" destId="{3379FA3A-A8C8-4BB6-B9DE-F05CCFFCCF92}" srcOrd="3" destOrd="0" presId="urn:microsoft.com/office/officeart/2018/5/layout/IconLeafLabelList"/>
    <dgm:cxn modelId="{BAADCC97-430E-4EFB-9AB5-8D3BE700294E}" type="presParOf" srcId="{CBA55EF6-F12B-428D-9243-3155AFC5CFEB}" destId="{E49DB43F-30C0-4B37-8AC9-A23F7BFD2957}" srcOrd="4" destOrd="0" presId="urn:microsoft.com/office/officeart/2018/5/layout/IconLeafLabelList"/>
    <dgm:cxn modelId="{A47F3DF8-FC52-4A63-A491-D61A5C05DF59}" type="presParOf" srcId="{E49DB43F-30C0-4B37-8AC9-A23F7BFD2957}" destId="{08547606-932D-450A-87BB-5AA558E7FEFA}" srcOrd="0" destOrd="0" presId="urn:microsoft.com/office/officeart/2018/5/layout/IconLeafLabelList"/>
    <dgm:cxn modelId="{965B3C17-53A5-4C9F-AA90-EB3BCC4FE0F6}" type="presParOf" srcId="{E49DB43F-30C0-4B37-8AC9-A23F7BFD2957}" destId="{2F5E20A9-DCA0-4796-B71C-1892A0B5EA84}" srcOrd="1" destOrd="0" presId="urn:microsoft.com/office/officeart/2018/5/layout/IconLeafLabelList"/>
    <dgm:cxn modelId="{5F6924B7-3A13-4027-B768-1D7C9E66225D}" type="presParOf" srcId="{E49DB43F-30C0-4B37-8AC9-A23F7BFD2957}" destId="{B76BDDE5-D582-4DF5-A7D5-161A73BD53C3}" srcOrd="2" destOrd="0" presId="urn:microsoft.com/office/officeart/2018/5/layout/IconLeafLabelList"/>
    <dgm:cxn modelId="{6C695F24-DF96-4190-9306-2CE88B51B631}" type="presParOf" srcId="{E49DB43F-30C0-4B37-8AC9-A23F7BFD2957}" destId="{E4B3CE30-1250-450C-B678-1F6291E67660}"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25BB3-8F74-41DD-A002-E09CBEBAA3D5}">
      <dsp:nvSpPr>
        <dsp:cNvPr id="0" name=""/>
        <dsp:cNvSpPr/>
      </dsp:nvSpPr>
      <dsp:spPr>
        <a:xfrm>
          <a:off x="0" y="444081"/>
          <a:ext cx="6263640" cy="44869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nl-NL" sz="3200" kern="1200" dirty="0"/>
            <a:t>Je leert om met een onderzoekende blik en houding te kijken, de juiste vragen te stellen en op een systematische wijze naar het antwoord zoeken. </a:t>
          </a:r>
        </a:p>
        <a:p>
          <a:pPr marL="0" lvl="0" indent="0" algn="l" defTabSz="1422400">
            <a:lnSpc>
              <a:spcPct val="90000"/>
            </a:lnSpc>
            <a:spcBef>
              <a:spcPct val="0"/>
            </a:spcBef>
            <a:spcAft>
              <a:spcPct val="35000"/>
            </a:spcAft>
            <a:buNone/>
          </a:pPr>
          <a:r>
            <a:rPr lang="nl-NL" sz="3200" kern="1200" dirty="0"/>
            <a:t>Dit heb je nodig tijdens je opleiding en straks als professional!</a:t>
          </a:r>
          <a:endParaRPr lang="en-US" sz="3200" kern="1200" dirty="0"/>
        </a:p>
      </dsp:txBody>
      <dsp:txXfrm>
        <a:off x="219035" y="663116"/>
        <a:ext cx="5825570" cy="4048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8CE622-7650-4691-A81B-C2DDD7DBB106}">
      <dsp:nvSpPr>
        <dsp:cNvPr id="0" name=""/>
        <dsp:cNvSpPr/>
      </dsp:nvSpPr>
      <dsp:spPr>
        <a:xfrm>
          <a:off x="679050" y="578168"/>
          <a:ext cx="1887187" cy="188718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3D021F-A98A-4EAB-9A1F-EBBE908CE4C4}">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1BED3C-E889-4EB5-A039-1DF979D4F2C7}">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nl-NL" sz="1500" kern="1200" dirty="0"/>
            <a:t>Vooronderzoek</a:t>
          </a:r>
        </a:p>
        <a:p>
          <a:pPr marL="0" lvl="0" indent="0" algn="ctr" defTabSz="666750">
            <a:lnSpc>
              <a:spcPct val="90000"/>
            </a:lnSpc>
            <a:spcBef>
              <a:spcPct val="0"/>
            </a:spcBef>
            <a:spcAft>
              <a:spcPct val="35000"/>
            </a:spcAft>
            <a:buNone/>
            <a:defRPr cap="all"/>
          </a:pPr>
          <a:r>
            <a:rPr lang="nl-NL" sz="1500" kern="1200" dirty="0">
              <a:highlight>
                <a:srgbClr val="00FF00"/>
              </a:highlight>
            </a:rPr>
            <a:t>Check! </a:t>
          </a:r>
          <a:endParaRPr lang="en-US" sz="1500" kern="1200" dirty="0">
            <a:highlight>
              <a:srgbClr val="00FF00"/>
            </a:highlight>
          </a:endParaRPr>
        </a:p>
      </dsp:txBody>
      <dsp:txXfrm>
        <a:off x="75768" y="3053169"/>
        <a:ext cx="3093750" cy="720000"/>
      </dsp:txXfrm>
    </dsp:sp>
    <dsp:sp modelId="{5C3E1E63-E299-4FE4-BA6B-BA014E1C1CBE}">
      <dsp:nvSpPr>
        <dsp:cNvPr id="0" name=""/>
        <dsp:cNvSpPr/>
      </dsp:nvSpPr>
      <dsp:spPr>
        <a:xfrm>
          <a:off x="4314206" y="578168"/>
          <a:ext cx="1887187" cy="188718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23CD12-37B9-4075-8AFD-C8B369DF32A6}">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333226B-6F6F-459F-B47D-C10BEAE78FDB}">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nl-NL" sz="1500" kern="1200" dirty="0"/>
            <a:t>Persoonlijke leervragen</a:t>
          </a:r>
        </a:p>
        <a:p>
          <a:pPr marL="0" lvl="0" indent="0" algn="ctr" defTabSz="666750">
            <a:lnSpc>
              <a:spcPct val="90000"/>
            </a:lnSpc>
            <a:spcBef>
              <a:spcPct val="0"/>
            </a:spcBef>
            <a:spcAft>
              <a:spcPct val="35000"/>
            </a:spcAft>
            <a:buNone/>
            <a:defRPr cap="all"/>
          </a:pPr>
          <a:r>
            <a:rPr lang="en-US" sz="1500" kern="1200" dirty="0">
              <a:highlight>
                <a:srgbClr val="00FF00"/>
              </a:highlight>
            </a:rPr>
            <a:t>CHECK!</a:t>
          </a:r>
        </a:p>
      </dsp:txBody>
      <dsp:txXfrm>
        <a:off x="3710925" y="3053169"/>
        <a:ext cx="3093750" cy="720000"/>
      </dsp:txXfrm>
    </dsp:sp>
    <dsp:sp modelId="{08547606-932D-450A-87BB-5AA558E7FEFA}">
      <dsp:nvSpPr>
        <dsp:cNvPr id="0" name=""/>
        <dsp:cNvSpPr/>
      </dsp:nvSpPr>
      <dsp:spPr>
        <a:xfrm>
          <a:off x="7949362" y="578168"/>
          <a:ext cx="1887187" cy="188718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5E20A9-DCA0-4796-B71C-1892A0B5EA84}">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B3CE30-1250-450C-B678-1F6291E67660}">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nl-NL" sz="1500" kern="1200" dirty="0"/>
            <a:t>Nadenken waar jij je onderzoek over wilt doen!</a:t>
          </a:r>
        </a:p>
        <a:p>
          <a:pPr marL="0" lvl="0" indent="0" algn="ctr" defTabSz="666750">
            <a:lnSpc>
              <a:spcPct val="90000"/>
            </a:lnSpc>
            <a:spcBef>
              <a:spcPct val="0"/>
            </a:spcBef>
            <a:spcAft>
              <a:spcPct val="35000"/>
            </a:spcAft>
            <a:buNone/>
            <a:defRPr cap="all"/>
          </a:pPr>
          <a:r>
            <a:rPr lang="nl-NL" sz="1500" kern="1200" dirty="0">
              <a:highlight>
                <a:srgbClr val="00FF00"/>
              </a:highlight>
            </a:rPr>
            <a:t>CHECK! </a:t>
          </a:r>
          <a:endParaRPr lang="en-US" sz="1500" kern="1200" dirty="0">
            <a:highlight>
              <a:srgbClr val="00FF00"/>
            </a:highlight>
          </a:endParaRPr>
        </a:p>
      </dsp:txBody>
      <dsp:txXfrm>
        <a:off x="7346081" y="3053169"/>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D6C0D-60A4-46C9-B08D-C64149770C9F}" type="datetimeFigureOut">
              <a:rPr lang="nl-NL" smtClean="0"/>
              <a:t>14-5-2020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BE3EAF-BDB2-4D8B-BBE9-B4956BDCC4D7}" type="slidenum">
              <a:rPr lang="nl-NL" smtClean="0"/>
              <a:t>‹nr.›</a:t>
            </a:fld>
            <a:endParaRPr lang="nl-NL"/>
          </a:p>
        </p:txBody>
      </p:sp>
    </p:spTree>
    <p:extLst>
      <p:ext uri="{BB962C8B-B14F-4D97-AF65-F5344CB8AC3E}">
        <p14:creationId xmlns:p14="http://schemas.microsoft.com/office/powerpoint/2010/main" val="1900783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CBE3EAF-BDB2-4D8B-BBE9-B4956BDCC4D7}" type="slidenum">
              <a:rPr lang="nl-NL" smtClean="0"/>
              <a:t>2</a:t>
            </a:fld>
            <a:endParaRPr lang="nl-NL"/>
          </a:p>
        </p:txBody>
      </p:sp>
    </p:spTree>
    <p:extLst>
      <p:ext uri="{BB962C8B-B14F-4D97-AF65-F5344CB8AC3E}">
        <p14:creationId xmlns:p14="http://schemas.microsoft.com/office/powerpoint/2010/main" val="1741209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Leren om nieuwsgierig te zijn. Jullie leren om met een onderzoekende blik te kijken, de juiste vragen te stellen en op een systematische wijze naar het antwoord zoeken. </a:t>
            </a:r>
          </a:p>
          <a:p>
            <a:r>
              <a:rPr lang="nl-NL" dirty="0"/>
              <a:t>Studenten mogen hun eigen onderzoek vormgeven en ze krijgen de ruimte voor eigen verantwoordelijkheid en initiatief, op deze manier leer je onderzoekend te handelen. </a:t>
            </a:r>
          </a:p>
          <a:p>
            <a:r>
              <a:rPr lang="nl-NL" dirty="0"/>
              <a:t>Stap voor stap gaan we uitleggen wat onderzoek inhoudt. En oefening baart kunst! Onderzoek leer je door het te doen! Maar ook door erover te lezen, door met praktijkvoorbeelden te oefenen. En tijdens je opleiding kun je dus op diverse manieren met onderzoek in aanraking komen.</a:t>
            </a:r>
          </a:p>
        </p:txBody>
      </p:sp>
      <p:sp>
        <p:nvSpPr>
          <p:cNvPr id="4" name="Tijdelijke aanduiding voor dianummer 3"/>
          <p:cNvSpPr>
            <a:spLocks noGrp="1"/>
          </p:cNvSpPr>
          <p:nvPr>
            <p:ph type="sldNum" sz="quarter" idx="5"/>
          </p:nvPr>
        </p:nvSpPr>
        <p:spPr/>
        <p:txBody>
          <a:bodyPr/>
          <a:lstStyle/>
          <a:p>
            <a:fld id="{6CBE3EAF-BDB2-4D8B-BBE9-B4956BDCC4D7}" type="slidenum">
              <a:rPr lang="nl-NL" smtClean="0"/>
              <a:t>4</a:t>
            </a:fld>
            <a:endParaRPr lang="nl-NL"/>
          </a:p>
        </p:txBody>
      </p:sp>
    </p:spTree>
    <p:extLst>
      <p:ext uri="{BB962C8B-B14F-4D97-AF65-F5344CB8AC3E}">
        <p14:creationId xmlns:p14="http://schemas.microsoft.com/office/powerpoint/2010/main" val="1039884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Toetsbaarheid</a:t>
            </a:r>
            <a:r>
              <a:rPr lang="nl-NL" dirty="0"/>
              <a:t> van uitspraken: Een onderwerp, vraag of uitspraak moet toetsbaar zijn. Dit betekent dat er geen uitspraken worden gedaan als ‘engelen bestaan’ of ‘oranje is de beste’. Deze uitspraken zijn niet waarneembaar/niet te controleren zijn. De bedeling van onderzoek is juist om uitspraken te doen die </a:t>
            </a:r>
            <a:r>
              <a:rPr lang="nl-NL" dirty="0" err="1"/>
              <a:t>getoets</a:t>
            </a:r>
            <a:r>
              <a:rPr lang="nl-NL" dirty="0"/>
              <a:t> kunnen worden. </a:t>
            </a:r>
          </a:p>
          <a:p>
            <a:r>
              <a:rPr lang="nl-NL" dirty="0"/>
              <a:t>Betrouwbaarheid: onderzoek wordt heel vaak beoordeeld op de betrouwbaarheid van de resultaten. De resultaten van een onderzoek worden gebruikt voor het nemen van belangrijke beslissingen. Onderzoek moet van goede kwaliteit zijn. (Zou je het onderzoek onder andere omstandigheden, in een andere periode herhalen, dan moet dat tot dezelfde resultaten leiden. Deze herhaalbaarheid van onderzoek is dus een belangrijke voorwaarde om de betrouwbaarheid te kunnen onderzoeken. </a:t>
            </a:r>
          </a:p>
          <a:p>
            <a:r>
              <a:rPr lang="nl-NL" dirty="0" err="1"/>
              <a:t>Informativiteit</a:t>
            </a:r>
            <a:r>
              <a:rPr lang="nl-NL" dirty="0"/>
              <a:t>: daarom is het belangrijk dat je nauwkeurig omschrijft wat je onderwerp is. Je moet heel goed aangeven over welke situatie je een uitspraak doet, binnen welke grenzen je onderzoek zich afspeelt, welke groep daarbij betrokken is of wordt, in welke periode je onderzoek zich afspeelt en wat het ‘domein’ is van je onderzoek (het hele </a:t>
            </a:r>
            <a:r>
              <a:rPr lang="nl-NL" dirty="0" err="1"/>
              <a:t>geboed</a:t>
            </a:r>
            <a:r>
              <a:rPr lang="nl-NL" dirty="0"/>
              <a:t> waarop je onderzoek </a:t>
            </a:r>
            <a:r>
              <a:rPr lang="nl-NL" dirty="0" err="1"/>
              <a:t>betrekkeing</a:t>
            </a:r>
            <a:r>
              <a:rPr lang="nl-NL" dirty="0"/>
              <a:t> heeft, alle eenheden waarop je onderzoek zich richt). </a:t>
            </a:r>
          </a:p>
          <a:p>
            <a:r>
              <a:rPr lang="nl-NL" dirty="0"/>
              <a:t>Validiteit: simpel gezegd: we willen er allereerst zeker van zijn dat we ‘meten wat we meten willen’. </a:t>
            </a:r>
          </a:p>
          <a:p>
            <a:r>
              <a:rPr lang="nl-NL" dirty="0"/>
              <a:t>Praktische criteria; niemand heeft iets aan onderzoek dat niet bruikbaar is. </a:t>
            </a:r>
          </a:p>
        </p:txBody>
      </p:sp>
      <p:sp>
        <p:nvSpPr>
          <p:cNvPr id="4" name="Tijdelijke aanduiding voor dianummer 3"/>
          <p:cNvSpPr>
            <a:spLocks noGrp="1"/>
          </p:cNvSpPr>
          <p:nvPr>
            <p:ph type="sldNum" sz="quarter" idx="5"/>
          </p:nvPr>
        </p:nvSpPr>
        <p:spPr/>
        <p:txBody>
          <a:bodyPr/>
          <a:lstStyle/>
          <a:p>
            <a:fld id="{6CBE3EAF-BDB2-4D8B-BBE9-B4956BDCC4D7}" type="slidenum">
              <a:rPr lang="nl-NL" smtClean="0"/>
              <a:t>6</a:t>
            </a:fld>
            <a:endParaRPr lang="nl-NL"/>
          </a:p>
        </p:txBody>
      </p:sp>
    </p:spTree>
    <p:extLst>
      <p:ext uri="{BB962C8B-B14F-4D97-AF65-F5344CB8AC3E}">
        <p14:creationId xmlns:p14="http://schemas.microsoft.com/office/powerpoint/2010/main" val="3746207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doorloopt telkens het </a:t>
            </a:r>
            <a:r>
              <a:rPr lang="nl-NL" dirty="0" err="1"/>
              <a:t>procesm</a:t>
            </a:r>
            <a:r>
              <a:rPr lang="nl-NL" dirty="0"/>
              <a:t> als in een kringloop, een cyclus: zit ik nog op het juiste spoor? Waar moet ik wat veranderen? Waar wil ik ook alweer heen? Wat was de onderzoeksvraag eigenlijk? Is het tijdpad nog haalbaar?</a:t>
            </a:r>
          </a:p>
          <a:p>
            <a:r>
              <a:rPr lang="nl-NL" dirty="0"/>
              <a:t>dan stop je waar je mee bezig bent, en kijk je achterom en vooruit.</a:t>
            </a:r>
          </a:p>
        </p:txBody>
      </p:sp>
      <p:sp>
        <p:nvSpPr>
          <p:cNvPr id="4" name="Tijdelijke aanduiding voor dianummer 3"/>
          <p:cNvSpPr>
            <a:spLocks noGrp="1"/>
          </p:cNvSpPr>
          <p:nvPr>
            <p:ph type="sldNum" sz="quarter" idx="5"/>
          </p:nvPr>
        </p:nvSpPr>
        <p:spPr/>
        <p:txBody>
          <a:bodyPr/>
          <a:lstStyle/>
          <a:p>
            <a:fld id="{6CBE3EAF-BDB2-4D8B-BBE9-B4956BDCC4D7}" type="slidenum">
              <a:rPr lang="nl-NL" smtClean="0"/>
              <a:t>7</a:t>
            </a:fld>
            <a:endParaRPr lang="nl-NL"/>
          </a:p>
        </p:txBody>
      </p:sp>
    </p:spTree>
    <p:extLst>
      <p:ext uri="{BB962C8B-B14F-4D97-AF65-F5344CB8AC3E}">
        <p14:creationId xmlns:p14="http://schemas.microsoft.com/office/powerpoint/2010/main" val="3958381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Is als vraag geformuleerd</a:t>
            </a:r>
          </a:p>
          <a:p>
            <a:r>
              <a:rPr lang="nl-NL" dirty="0"/>
              <a:t>Geeft inhoudelijk aan waar het om gaat</a:t>
            </a:r>
          </a:p>
          <a:p>
            <a:r>
              <a:rPr lang="nl-NL" dirty="0"/>
              <a:t>Is concreet en precies</a:t>
            </a:r>
          </a:p>
          <a:p>
            <a:r>
              <a:rPr lang="nl-NL" dirty="0"/>
              <a:t>Is in begrijpelijk taal geformuleerd</a:t>
            </a:r>
          </a:p>
          <a:p>
            <a:r>
              <a:rPr lang="nl-NL" dirty="0"/>
              <a:t>Je hebt er iets aan om je doel te bereiken</a:t>
            </a:r>
          </a:p>
        </p:txBody>
      </p:sp>
      <p:sp>
        <p:nvSpPr>
          <p:cNvPr id="4" name="Tijdelijke aanduiding voor dianummer 3"/>
          <p:cNvSpPr>
            <a:spLocks noGrp="1"/>
          </p:cNvSpPr>
          <p:nvPr>
            <p:ph type="sldNum" sz="quarter" idx="5"/>
          </p:nvPr>
        </p:nvSpPr>
        <p:spPr/>
        <p:txBody>
          <a:bodyPr/>
          <a:lstStyle/>
          <a:p>
            <a:fld id="{6CBE3EAF-BDB2-4D8B-BBE9-B4956BDCC4D7}" type="slidenum">
              <a:rPr lang="nl-NL" smtClean="0"/>
              <a:t>10</a:t>
            </a:fld>
            <a:endParaRPr lang="nl-NL"/>
          </a:p>
        </p:txBody>
      </p:sp>
    </p:spTree>
    <p:extLst>
      <p:ext uri="{BB962C8B-B14F-4D97-AF65-F5344CB8AC3E}">
        <p14:creationId xmlns:p14="http://schemas.microsoft.com/office/powerpoint/2010/main" val="377207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Kan, want er zijn heel veel variatiesop een praktijkgerichte onderzoeks-kringloop denkbaar. </a:t>
            </a:r>
          </a:p>
          <a:p>
            <a:pPr marL="228600" indent="-228600">
              <a:buAutoNum type="arabicPeriod"/>
            </a:pPr>
            <a:r>
              <a:rPr lang="nl-NL" dirty="0"/>
              <a:t>Je houdt rekening met je opdrachtgevers. Er ligt al een onderzoeksvraag, een probleem, een interventie of diagnose en jij gaat aan het werk. Het is vaak nodig (en handig) om het probleem nader af te bakenen en een werkbare doel- en vraagstelling te ontwikkelen. Je kunt dus een vooronderzoek starten, waarbij je spreekt met deskundigen in de organisatie, vergaderingen bijwoont, stukken doorneemt etc. Belangrijkste doel in deze fase is dat je een goede afbakening van je doel- en vraagstelling bereikt. </a:t>
            </a:r>
          </a:p>
          <a:p>
            <a:pPr marL="228600" indent="-228600">
              <a:buAutoNum type="arabicPeriod"/>
            </a:pPr>
            <a:r>
              <a:rPr lang="nl-NL" dirty="0"/>
              <a:t>X</a:t>
            </a:r>
          </a:p>
          <a:p>
            <a:pPr marL="228600" indent="-228600">
              <a:buAutoNum type="arabicPeriod"/>
            </a:pPr>
            <a:r>
              <a:rPr lang="nl-NL" dirty="0"/>
              <a:t>Je gaat de gegevens verzamelen die je nodig hebt om een antwoord op de onderzoeksvraag (of vragen) te geven. </a:t>
            </a:r>
          </a:p>
          <a:p>
            <a:pPr marL="228600" indent="-228600">
              <a:buAutoNum type="arabicPeriod"/>
            </a:pPr>
            <a:r>
              <a:rPr lang="nl-NL" dirty="0"/>
              <a:t>X</a:t>
            </a:r>
          </a:p>
          <a:p>
            <a:pPr marL="228600" indent="-228600">
              <a:buAutoNum type="arabicPeriod"/>
            </a:pPr>
            <a:r>
              <a:rPr lang="nl-NL" dirty="0"/>
              <a:t>Hoe is het onderzoek te waarderen? Is het goed, zijn er discussiepunten ten aanzien van de inhoud en/of opzet van het onderzoek? Vervolgens schrijf je je verslag. </a:t>
            </a:r>
          </a:p>
        </p:txBody>
      </p:sp>
      <p:sp>
        <p:nvSpPr>
          <p:cNvPr id="4" name="Tijdelijke aanduiding voor dianummer 3"/>
          <p:cNvSpPr>
            <a:spLocks noGrp="1"/>
          </p:cNvSpPr>
          <p:nvPr>
            <p:ph type="sldNum" sz="quarter" idx="5"/>
          </p:nvPr>
        </p:nvSpPr>
        <p:spPr/>
        <p:txBody>
          <a:bodyPr/>
          <a:lstStyle/>
          <a:p>
            <a:fld id="{6CBE3EAF-BDB2-4D8B-BBE9-B4956BDCC4D7}" type="slidenum">
              <a:rPr lang="nl-NL" smtClean="0"/>
              <a:t>14</a:t>
            </a:fld>
            <a:endParaRPr lang="nl-NL"/>
          </a:p>
        </p:txBody>
      </p:sp>
    </p:spTree>
    <p:extLst>
      <p:ext uri="{BB962C8B-B14F-4D97-AF65-F5344CB8AC3E}">
        <p14:creationId xmlns:p14="http://schemas.microsoft.com/office/powerpoint/2010/main" val="1837637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FB0FBB-2B61-4E22-B06A-986CC053987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E93C7D2-307F-4F56-B9EE-04E423476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D563098-64C3-4374-9AEE-0CAE266930E1}"/>
              </a:ext>
            </a:extLst>
          </p:cNvPr>
          <p:cNvSpPr>
            <a:spLocks noGrp="1"/>
          </p:cNvSpPr>
          <p:nvPr>
            <p:ph type="dt" sz="half" idx="10"/>
          </p:nvPr>
        </p:nvSpPr>
        <p:spPr/>
        <p:txBody>
          <a:bodyPr/>
          <a:lstStyle/>
          <a:p>
            <a:fld id="{4DDB1C93-E265-4DF4-8873-B63A03DCEC5A}" type="datetimeFigureOut">
              <a:rPr lang="nl-NL" smtClean="0"/>
              <a:t>14-5-2020</a:t>
            </a:fld>
            <a:endParaRPr lang="nl-NL"/>
          </a:p>
        </p:txBody>
      </p:sp>
      <p:sp>
        <p:nvSpPr>
          <p:cNvPr id="5" name="Tijdelijke aanduiding voor voettekst 4">
            <a:extLst>
              <a:ext uri="{FF2B5EF4-FFF2-40B4-BE49-F238E27FC236}">
                <a16:creationId xmlns:a16="http://schemas.microsoft.com/office/drawing/2014/main" id="{D694B426-09EE-47CF-A06B-37FE72BD192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D68A8DA-7214-45D6-8D8A-A0FC2186D31D}"/>
              </a:ext>
            </a:extLst>
          </p:cNvPr>
          <p:cNvSpPr>
            <a:spLocks noGrp="1"/>
          </p:cNvSpPr>
          <p:nvPr>
            <p:ph type="sldNum" sz="quarter" idx="12"/>
          </p:nvPr>
        </p:nvSpPr>
        <p:spPr/>
        <p:txBody>
          <a:bodyPr/>
          <a:lstStyle/>
          <a:p>
            <a:fld id="{7D3B4A5E-90C1-4FCF-B09C-831A37A58F27}" type="slidenum">
              <a:rPr lang="nl-NL" smtClean="0"/>
              <a:t>‹nr.›</a:t>
            </a:fld>
            <a:endParaRPr lang="nl-NL"/>
          </a:p>
        </p:txBody>
      </p:sp>
    </p:spTree>
    <p:extLst>
      <p:ext uri="{BB962C8B-B14F-4D97-AF65-F5344CB8AC3E}">
        <p14:creationId xmlns:p14="http://schemas.microsoft.com/office/powerpoint/2010/main" val="1075854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E58AE6-9B85-4341-A443-12287E86921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0FB5E8AB-BEAB-45E1-919E-A15F317D02D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DC6723-2886-403E-AB59-2681708EC72A}"/>
              </a:ext>
            </a:extLst>
          </p:cNvPr>
          <p:cNvSpPr>
            <a:spLocks noGrp="1"/>
          </p:cNvSpPr>
          <p:nvPr>
            <p:ph type="dt" sz="half" idx="10"/>
          </p:nvPr>
        </p:nvSpPr>
        <p:spPr/>
        <p:txBody>
          <a:bodyPr/>
          <a:lstStyle/>
          <a:p>
            <a:fld id="{4DDB1C93-E265-4DF4-8873-B63A03DCEC5A}" type="datetimeFigureOut">
              <a:rPr lang="nl-NL" smtClean="0"/>
              <a:t>14-5-2020</a:t>
            </a:fld>
            <a:endParaRPr lang="nl-NL"/>
          </a:p>
        </p:txBody>
      </p:sp>
      <p:sp>
        <p:nvSpPr>
          <p:cNvPr id="5" name="Tijdelijke aanduiding voor voettekst 4">
            <a:extLst>
              <a:ext uri="{FF2B5EF4-FFF2-40B4-BE49-F238E27FC236}">
                <a16:creationId xmlns:a16="http://schemas.microsoft.com/office/drawing/2014/main" id="{542C0B4E-46AC-498B-BC3B-C3612F89699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04D6490-BC3F-495B-BD1E-3B376198C291}"/>
              </a:ext>
            </a:extLst>
          </p:cNvPr>
          <p:cNvSpPr>
            <a:spLocks noGrp="1"/>
          </p:cNvSpPr>
          <p:nvPr>
            <p:ph type="sldNum" sz="quarter" idx="12"/>
          </p:nvPr>
        </p:nvSpPr>
        <p:spPr/>
        <p:txBody>
          <a:bodyPr/>
          <a:lstStyle/>
          <a:p>
            <a:fld id="{7D3B4A5E-90C1-4FCF-B09C-831A37A58F27}" type="slidenum">
              <a:rPr lang="nl-NL" smtClean="0"/>
              <a:t>‹nr.›</a:t>
            </a:fld>
            <a:endParaRPr lang="nl-NL"/>
          </a:p>
        </p:txBody>
      </p:sp>
    </p:spTree>
    <p:extLst>
      <p:ext uri="{BB962C8B-B14F-4D97-AF65-F5344CB8AC3E}">
        <p14:creationId xmlns:p14="http://schemas.microsoft.com/office/powerpoint/2010/main" val="311845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D61C19C-7F15-4A9F-94CB-10E5A60C8AB9}"/>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8B8BA183-3C1A-43C6-804B-D2C70EB6AFC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5C6BDF3-0DDA-4F2B-961A-E3B22D4B7FD7}"/>
              </a:ext>
            </a:extLst>
          </p:cNvPr>
          <p:cNvSpPr>
            <a:spLocks noGrp="1"/>
          </p:cNvSpPr>
          <p:nvPr>
            <p:ph type="dt" sz="half" idx="10"/>
          </p:nvPr>
        </p:nvSpPr>
        <p:spPr/>
        <p:txBody>
          <a:bodyPr/>
          <a:lstStyle/>
          <a:p>
            <a:fld id="{4DDB1C93-E265-4DF4-8873-B63A03DCEC5A}" type="datetimeFigureOut">
              <a:rPr lang="nl-NL" smtClean="0"/>
              <a:t>14-5-2020</a:t>
            </a:fld>
            <a:endParaRPr lang="nl-NL"/>
          </a:p>
        </p:txBody>
      </p:sp>
      <p:sp>
        <p:nvSpPr>
          <p:cNvPr id="5" name="Tijdelijke aanduiding voor voettekst 4">
            <a:extLst>
              <a:ext uri="{FF2B5EF4-FFF2-40B4-BE49-F238E27FC236}">
                <a16:creationId xmlns:a16="http://schemas.microsoft.com/office/drawing/2014/main" id="{6CF28FD2-8F58-48EB-B581-8B06F1FDEEC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9277528-69D5-46BD-A904-264C5EC3B453}"/>
              </a:ext>
            </a:extLst>
          </p:cNvPr>
          <p:cNvSpPr>
            <a:spLocks noGrp="1"/>
          </p:cNvSpPr>
          <p:nvPr>
            <p:ph type="sldNum" sz="quarter" idx="12"/>
          </p:nvPr>
        </p:nvSpPr>
        <p:spPr/>
        <p:txBody>
          <a:bodyPr/>
          <a:lstStyle/>
          <a:p>
            <a:fld id="{7D3B4A5E-90C1-4FCF-B09C-831A37A58F27}" type="slidenum">
              <a:rPr lang="nl-NL" smtClean="0"/>
              <a:t>‹nr.›</a:t>
            </a:fld>
            <a:endParaRPr lang="nl-NL"/>
          </a:p>
        </p:txBody>
      </p:sp>
    </p:spTree>
    <p:extLst>
      <p:ext uri="{BB962C8B-B14F-4D97-AF65-F5344CB8AC3E}">
        <p14:creationId xmlns:p14="http://schemas.microsoft.com/office/powerpoint/2010/main" val="1339711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81B1F9-98DD-4113-BD63-0C2B695CD16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1B1823-94EF-43FF-971D-090A6D0B79D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D80E2CF-AE63-475E-B246-BF92AF8EEF4E}"/>
              </a:ext>
            </a:extLst>
          </p:cNvPr>
          <p:cNvSpPr>
            <a:spLocks noGrp="1"/>
          </p:cNvSpPr>
          <p:nvPr>
            <p:ph type="dt" sz="half" idx="10"/>
          </p:nvPr>
        </p:nvSpPr>
        <p:spPr/>
        <p:txBody>
          <a:bodyPr/>
          <a:lstStyle/>
          <a:p>
            <a:fld id="{4DDB1C93-E265-4DF4-8873-B63A03DCEC5A}" type="datetimeFigureOut">
              <a:rPr lang="nl-NL" smtClean="0"/>
              <a:t>14-5-2020</a:t>
            </a:fld>
            <a:endParaRPr lang="nl-NL"/>
          </a:p>
        </p:txBody>
      </p:sp>
      <p:sp>
        <p:nvSpPr>
          <p:cNvPr id="5" name="Tijdelijke aanduiding voor voettekst 4">
            <a:extLst>
              <a:ext uri="{FF2B5EF4-FFF2-40B4-BE49-F238E27FC236}">
                <a16:creationId xmlns:a16="http://schemas.microsoft.com/office/drawing/2014/main" id="{13F342E7-DFE8-4EEC-8095-D15EF5A2C94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779AD68-A2FD-40D8-9678-D82CC562C65B}"/>
              </a:ext>
            </a:extLst>
          </p:cNvPr>
          <p:cNvSpPr>
            <a:spLocks noGrp="1"/>
          </p:cNvSpPr>
          <p:nvPr>
            <p:ph type="sldNum" sz="quarter" idx="12"/>
          </p:nvPr>
        </p:nvSpPr>
        <p:spPr/>
        <p:txBody>
          <a:bodyPr/>
          <a:lstStyle/>
          <a:p>
            <a:fld id="{7D3B4A5E-90C1-4FCF-B09C-831A37A58F27}" type="slidenum">
              <a:rPr lang="nl-NL" smtClean="0"/>
              <a:t>‹nr.›</a:t>
            </a:fld>
            <a:endParaRPr lang="nl-NL"/>
          </a:p>
        </p:txBody>
      </p:sp>
    </p:spTree>
    <p:extLst>
      <p:ext uri="{BB962C8B-B14F-4D97-AF65-F5344CB8AC3E}">
        <p14:creationId xmlns:p14="http://schemas.microsoft.com/office/powerpoint/2010/main" val="320958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B39C7-87FA-4684-A3D0-CCEC53CF8B7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F87876B-FC04-4DC6-A1A6-5F4F0155C7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4DDE4BB-B4AC-4B71-8B83-69E8BE5913E3}"/>
              </a:ext>
            </a:extLst>
          </p:cNvPr>
          <p:cNvSpPr>
            <a:spLocks noGrp="1"/>
          </p:cNvSpPr>
          <p:nvPr>
            <p:ph type="dt" sz="half" idx="10"/>
          </p:nvPr>
        </p:nvSpPr>
        <p:spPr/>
        <p:txBody>
          <a:bodyPr/>
          <a:lstStyle/>
          <a:p>
            <a:fld id="{4DDB1C93-E265-4DF4-8873-B63A03DCEC5A}" type="datetimeFigureOut">
              <a:rPr lang="nl-NL" smtClean="0"/>
              <a:t>14-5-2020</a:t>
            </a:fld>
            <a:endParaRPr lang="nl-NL"/>
          </a:p>
        </p:txBody>
      </p:sp>
      <p:sp>
        <p:nvSpPr>
          <p:cNvPr id="5" name="Tijdelijke aanduiding voor voettekst 4">
            <a:extLst>
              <a:ext uri="{FF2B5EF4-FFF2-40B4-BE49-F238E27FC236}">
                <a16:creationId xmlns:a16="http://schemas.microsoft.com/office/drawing/2014/main" id="{73A4B649-4A0D-4246-991A-57AC283B7B6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C14327F-4B40-49AE-ADF0-18C4F532E1A2}"/>
              </a:ext>
            </a:extLst>
          </p:cNvPr>
          <p:cNvSpPr>
            <a:spLocks noGrp="1"/>
          </p:cNvSpPr>
          <p:nvPr>
            <p:ph type="sldNum" sz="quarter" idx="12"/>
          </p:nvPr>
        </p:nvSpPr>
        <p:spPr/>
        <p:txBody>
          <a:bodyPr/>
          <a:lstStyle/>
          <a:p>
            <a:fld id="{7D3B4A5E-90C1-4FCF-B09C-831A37A58F27}" type="slidenum">
              <a:rPr lang="nl-NL" smtClean="0"/>
              <a:t>‹nr.›</a:t>
            </a:fld>
            <a:endParaRPr lang="nl-NL"/>
          </a:p>
        </p:txBody>
      </p:sp>
    </p:spTree>
    <p:extLst>
      <p:ext uri="{BB962C8B-B14F-4D97-AF65-F5344CB8AC3E}">
        <p14:creationId xmlns:p14="http://schemas.microsoft.com/office/powerpoint/2010/main" val="126982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175C6-15D3-487C-9227-0C62FF07654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2ABCB02-F807-4A6A-9FA6-09E7F74DFE8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D3421432-6DC1-443F-9AE5-B30B3C32EBD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75AEDAC5-D24F-4D96-AFFB-26FB3A41CF9C}"/>
              </a:ext>
            </a:extLst>
          </p:cNvPr>
          <p:cNvSpPr>
            <a:spLocks noGrp="1"/>
          </p:cNvSpPr>
          <p:nvPr>
            <p:ph type="dt" sz="half" idx="10"/>
          </p:nvPr>
        </p:nvSpPr>
        <p:spPr/>
        <p:txBody>
          <a:bodyPr/>
          <a:lstStyle/>
          <a:p>
            <a:fld id="{4DDB1C93-E265-4DF4-8873-B63A03DCEC5A}" type="datetimeFigureOut">
              <a:rPr lang="nl-NL" smtClean="0"/>
              <a:t>14-5-2020</a:t>
            </a:fld>
            <a:endParaRPr lang="nl-NL"/>
          </a:p>
        </p:txBody>
      </p:sp>
      <p:sp>
        <p:nvSpPr>
          <p:cNvPr id="6" name="Tijdelijke aanduiding voor voettekst 5">
            <a:extLst>
              <a:ext uri="{FF2B5EF4-FFF2-40B4-BE49-F238E27FC236}">
                <a16:creationId xmlns:a16="http://schemas.microsoft.com/office/drawing/2014/main" id="{D3F9E864-0CC6-4F85-B16C-D237E7C90B8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BC47F1C-23A8-456D-9716-6FC018676035}"/>
              </a:ext>
            </a:extLst>
          </p:cNvPr>
          <p:cNvSpPr>
            <a:spLocks noGrp="1"/>
          </p:cNvSpPr>
          <p:nvPr>
            <p:ph type="sldNum" sz="quarter" idx="12"/>
          </p:nvPr>
        </p:nvSpPr>
        <p:spPr/>
        <p:txBody>
          <a:bodyPr/>
          <a:lstStyle/>
          <a:p>
            <a:fld id="{7D3B4A5E-90C1-4FCF-B09C-831A37A58F27}" type="slidenum">
              <a:rPr lang="nl-NL" smtClean="0"/>
              <a:t>‹nr.›</a:t>
            </a:fld>
            <a:endParaRPr lang="nl-NL"/>
          </a:p>
        </p:txBody>
      </p:sp>
    </p:spTree>
    <p:extLst>
      <p:ext uri="{BB962C8B-B14F-4D97-AF65-F5344CB8AC3E}">
        <p14:creationId xmlns:p14="http://schemas.microsoft.com/office/powerpoint/2010/main" val="2503388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CCED1-3DA4-479E-BE9F-4C4FB83DA43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68FDCA5-285B-4CEC-BC56-F2ECBEFDBC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CC8E50D-A282-4474-8E77-44430878D61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47FC4B4-20E9-4FCE-852D-BC327A0F6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B47AFE4-6129-4F5B-92BA-10C211A7281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D83587B-ECB1-405D-B383-C66D4A9DCEE3}"/>
              </a:ext>
            </a:extLst>
          </p:cNvPr>
          <p:cNvSpPr>
            <a:spLocks noGrp="1"/>
          </p:cNvSpPr>
          <p:nvPr>
            <p:ph type="dt" sz="half" idx="10"/>
          </p:nvPr>
        </p:nvSpPr>
        <p:spPr/>
        <p:txBody>
          <a:bodyPr/>
          <a:lstStyle/>
          <a:p>
            <a:fld id="{4DDB1C93-E265-4DF4-8873-B63A03DCEC5A}" type="datetimeFigureOut">
              <a:rPr lang="nl-NL" smtClean="0"/>
              <a:t>14-5-2020</a:t>
            </a:fld>
            <a:endParaRPr lang="nl-NL"/>
          </a:p>
        </p:txBody>
      </p:sp>
      <p:sp>
        <p:nvSpPr>
          <p:cNvPr id="8" name="Tijdelijke aanduiding voor voettekst 7">
            <a:extLst>
              <a:ext uri="{FF2B5EF4-FFF2-40B4-BE49-F238E27FC236}">
                <a16:creationId xmlns:a16="http://schemas.microsoft.com/office/drawing/2014/main" id="{87467D10-6276-424A-9D68-B85F44B7867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239577E-FF1C-425B-8632-C4BF0492AC96}"/>
              </a:ext>
            </a:extLst>
          </p:cNvPr>
          <p:cNvSpPr>
            <a:spLocks noGrp="1"/>
          </p:cNvSpPr>
          <p:nvPr>
            <p:ph type="sldNum" sz="quarter" idx="12"/>
          </p:nvPr>
        </p:nvSpPr>
        <p:spPr/>
        <p:txBody>
          <a:bodyPr/>
          <a:lstStyle/>
          <a:p>
            <a:fld id="{7D3B4A5E-90C1-4FCF-B09C-831A37A58F27}" type="slidenum">
              <a:rPr lang="nl-NL" smtClean="0"/>
              <a:t>‹nr.›</a:t>
            </a:fld>
            <a:endParaRPr lang="nl-NL"/>
          </a:p>
        </p:txBody>
      </p:sp>
    </p:spTree>
    <p:extLst>
      <p:ext uri="{BB962C8B-B14F-4D97-AF65-F5344CB8AC3E}">
        <p14:creationId xmlns:p14="http://schemas.microsoft.com/office/powerpoint/2010/main" val="3092453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0BCD46-4D56-42E2-AC7C-BC4CFA3E475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E6A283F-F6E3-4ECC-82BC-F769C50D6E0D}"/>
              </a:ext>
            </a:extLst>
          </p:cNvPr>
          <p:cNvSpPr>
            <a:spLocks noGrp="1"/>
          </p:cNvSpPr>
          <p:nvPr>
            <p:ph type="dt" sz="half" idx="10"/>
          </p:nvPr>
        </p:nvSpPr>
        <p:spPr/>
        <p:txBody>
          <a:bodyPr/>
          <a:lstStyle/>
          <a:p>
            <a:fld id="{4DDB1C93-E265-4DF4-8873-B63A03DCEC5A}" type="datetimeFigureOut">
              <a:rPr lang="nl-NL" smtClean="0"/>
              <a:t>14-5-2020</a:t>
            </a:fld>
            <a:endParaRPr lang="nl-NL"/>
          </a:p>
        </p:txBody>
      </p:sp>
      <p:sp>
        <p:nvSpPr>
          <p:cNvPr id="4" name="Tijdelijke aanduiding voor voettekst 3">
            <a:extLst>
              <a:ext uri="{FF2B5EF4-FFF2-40B4-BE49-F238E27FC236}">
                <a16:creationId xmlns:a16="http://schemas.microsoft.com/office/drawing/2014/main" id="{BBB9A68D-6CB9-4EB9-981B-8B795EF9B98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55CC461-C2ED-4DD1-ABE3-A055C8C111A8}"/>
              </a:ext>
            </a:extLst>
          </p:cNvPr>
          <p:cNvSpPr>
            <a:spLocks noGrp="1"/>
          </p:cNvSpPr>
          <p:nvPr>
            <p:ph type="sldNum" sz="quarter" idx="12"/>
          </p:nvPr>
        </p:nvSpPr>
        <p:spPr/>
        <p:txBody>
          <a:bodyPr/>
          <a:lstStyle/>
          <a:p>
            <a:fld id="{7D3B4A5E-90C1-4FCF-B09C-831A37A58F27}" type="slidenum">
              <a:rPr lang="nl-NL" smtClean="0"/>
              <a:t>‹nr.›</a:t>
            </a:fld>
            <a:endParaRPr lang="nl-NL"/>
          </a:p>
        </p:txBody>
      </p:sp>
    </p:spTree>
    <p:extLst>
      <p:ext uri="{BB962C8B-B14F-4D97-AF65-F5344CB8AC3E}">
        <p14:creationId xmlns:p14="http://schemas.microsoft.com/office/powerpoint/2010/main" val="399686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07D1763-D1ED-46E6-833A-879FB8E04739}"/>
              </a:ext>
            </a:extLst>
          </p:cNvPr>
          <p:cNvSpPr>
            <a:spLocks noGrp="1"/>
          </p:cNvSpPr>
          <p:nvPr>
            <p:ph type="dt" sz="half" idx="10"/>
          </p:nvPr>
        </p:nvSpPr>
        <p:spPr/>
        <p:txBody>
          <a:bodyPr/>
          <a:lstStyle/>
          <a:p>
            <a:fld id="{4DDB1C93-E265-4DF4-8873-B63A03DCEC5A}" type="datetimeFigureOut">
              <a:rPr lang="nl-NL" smtClean="0"/>
              <a:t>14-5-2020</a:t>
            </a:fld>
            <a:endParaRPr lang="nl-NL"/>
          </a:p>
        </p:txBody>
      </p:sp>
      <p:sp>
        <p:nvSpPr>
          <p:cNvPr id="3" name="Tijdelijke aanduiding voor voettekst 2">
            <a:extLst>
              <a:ext uri="{FF2B5EF4-FFF2-40B4-BE49-F238E27FC236}">
                <a16:creationId xmlns:a16="http://schemas.microsoft.com/office/drawing/2014/main" id="{C7367C91-7331-4045-ADB3-BA59F45A3F86}"/>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5F413DB-2E76-4500-B5FD-E9EC76453777}"/>
              </a:ext>
            </a:extLst>
          </p:cNvPr>
          <p:cNvSpPr>
            <a:spLocks noGrp="1"/>
          </p:cNvSpPr>
          <p:nvPr>
            <p:ph type="sldNum" sz="quarter" idx="12"/>
          </p:nvPr>
        </p:nvSpPr>
        <p:spPr/>
        <p:txBody>
          <a:bodyPr/>
          <a:lstStyle/>
          <a:p>
            <a:fld id="{7D3B4A5E-90C1-4FCF-B09C-831A37A58F27}" type="slidenum">
              <a:rPr lang="nl-NL" smtClean="0"/>
              <a:t>‹nr.›</a:t>
            </a:fld>
            <a:endParaRPr lang="nl-NL"/>
          </a:p>
        </p:txBody>
      </p:sp>
    </p:spTree>
    <p:extLst>
      <p:ext uri="{BB962C8B-B14F-4D97-AF65-F5344CB8AC3E}">
        <p14:creationId xmlns:p14="http://schemas.microsoft.com/office/powerpoint/2010/main" val="249047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11CFF0-9DAE-477C-AB27-F2FA7E3DB99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5E715202-9295-4A7B-BD34-5157C4DF1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D2A64FC-318D-4491-AE8A-E9B12B22E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A2661A6-5B0C-4539-8C96-B92BECF85544}"/>
              </a:ext>
            </a:extLst>
          </p:cNvPr>
          <p:cNvSpPr>
            <a:spLocks noGrp="1"/>
          </p:cNvSpPr>
          <p:nvPr>
            <p:ph type="dt" sz="half" idx="10"/>
          </p:nvPr>
        </p:nvSpPr>
        <p:spPr/>
        <p:txBody>
          <a:bodyPr/>
          <a:lstStyle/>
          <a:p>
            <a:fld id="{4DDB1C93-E265-4DF4-8873-B63A03DCEC5A}" type="datetimeFigureOut">
              <a:rPr lang="nl-NL" smtClean="0"/>
              <a:t>14-5-2020</a:t>
            </a:fld>
            <a:endParaRPr lang="nl-NL"/>
          </a:p>
        </p:txBody>
      </p:sp>
      <p:sp>
        <p:nvSpPr>
          <p:cNvPr id="6" name="Tijdelijke aanduiding voor voettekst 5">
            <a:extLst>
              <a:ext uri="{FF2B5EF4-FFF2-40B4-BE49-F238E27FC236}">
                <a16:creationId xmlns:a16="http://schemas.microsoft.com/office/drawing/2014/main" id="{C822254F-6BDE-4BEF-98F9-4F919E96EB5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15CCCAA-FAE1-4455-9AB8-DB1CAAF15426}"/>
              </a:ext>
            </a:extLst>
          </p:cNvPr>
          <p:cNvSpPr>
            <a:spLocks noGrp="1"/>
          </p:cNvSpPr>
          <p:nvPr>
            <p:ph type="sldNum" sz="quarter" idx="12"/>
          </p:nvPr>
        </p:nvSpPr>
        <p:spPr/>
        <p:txBody>
          <a:bodyPr/>
          <a:lstStyle/>
          <a:p>
            <a:fld id="{7D3B4A5E-90C1-4FCF-B09C-831A37A58F27}" type="slidenum">
              <a:rPr lang="nl-NL" smtClean="0"/>
              <a:t>‹nr.›</a:t>
            </a:fld>
            <a:endParaRPr lang="nl-NL"/>
          </a:p>
        </p:txBody>
      </p:sp>
    </p:spTree>
    <p:extLst>
      <p:ext uri="{BB962C8B-B14F-4D97-AF65-F5344CB8AC3E}">
        <p14:creationId xmlns:p14="http://schemas.microsoft.com/office/powerpoint/2010/main" val="3286892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AB4337-CE5F-4D54-95F4-9D4C4B06ADA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2E469A3-AB3F-4F3E-B369-8A3DBEA1C3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E5CF2C1-E965-460B-874C-4747BCA8FD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059084C-55B0-4404-8770-B6049BBE0FD8}"/>
              </a:ext>
            </a:extLst>
          </p:cNvPr>
          <p:cNvSpPr>
            <a:spLocks noGrp="1"/>
          </p:cNvSpPr>
          <p:nvPr>
            <p:ph type="dt" sz="half" idx="10"/>
          </p:nvPr>
        </p:nvSpPr>
        <p:spPr/>
        <p:txBody>
          <a:bodyPr/>
          <a:lstStyle/>
          <a:p>
            <a:fld id="{4DDB1C93-E265-4DF4-8873-B63A03DCEC5A}" type="datetimeFigureOut">
              <a:rPr lang="nl-NL" smtClean="0"/>
              <a:t>14-5-2020</a:t>
            </a:fld>
            <a:endParaRPr lang="nl-NL"/>
          </a:p>
        </p:txBody>
      </p:sp>
      <p:sp>
        <p:nvSpPr>
          <p:cNvPr id="6" name="Tijdelijke aanduiding voor voettekst 5">
            <a:extLst>
              <a:ext uri="{FF2B5EF4-FFF2-40B4-BE49-F238E27FC236}">
                <a16:creationId xmlns:a16="http://schemas.microsoft.com/office/drawing/2014/main" id="{F5213298-937B-4A4C-AA34-6B08A593B6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399E658-1398-4490-9C57-A0344205AE65}"/>
              </a:ext>
            </a:extLst>
          </p:cNvPr>
          <p:cNvSpPr>
            <a:spLocks noGrp="1"/>
          </p:cNvSpPr>
          <p:nvPr>
            <p:ph type="sldNum" sz="quarter" idx="12"/>
          </p:nvPr>
        </p:nvSpPr>
        <p:spPr/>
        <p:txBody>
          <a:bodyPr/>
          <a:lstStyle/>
          <a:p>
            <a:fld id="{7D3B4A5E-90C1-4FCF-B09C-831A37A58F27}" type="slidenum">
              <a:rPr lang="nl-NL" smtClean="0"/>
              <a:t>‹nr.›</a:t>
            </a:fld>
            <a:endParaRPr lang="nl-NL"/>
          </a:p>
        </p:txBody>
      </p:sp>
    </p:spTree>
    <p:extLst>
      <p:ext uri="{BB962C8B-B14F-4D97-AF65-F5344CB8AC3E}">
        <p14:creationId xmlns:p14="http://schemas.microsoft.com/office/powerpoint/2010/main" val="1082496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666E5A-4C0E-4E87-9384-772D85CE3D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CBDA32A-8E91-412E-8382-7935B58B40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BA5E792-FD65-45C3-89A3-36E98825EE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B1C93-E265-4DF4-8873-B63A03DCEC5A}" type="datetimeFigureOut">
              <a:rPr lang="nl-NL" smtClean="0"/>
              <a:t>14-5-2020</a:t>
            </a:fld>
            <a:endParaRPr lang="nl-NL"/>
          </a:p>
        </p:txBody>
      </p:sp>
      <p:sp>
        <p:nvSpPr>
          <p:cNvPr id="5" name="Tijdelijke aanduiding voor voettekst 4">
            <a:extLst>
              <a:ext uri="{FF2B5EF4-FFF2-40B4-BE49-F238E27FC236}">
                <a16:creationId xmlns:a16="http://schemas.microsoft.com/office/drawing/2014/main" id="{90AC1363-DB6E-49F8-9B1C-72799145A1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BC8834E-177A-42C9-9D4D-3C0D70E64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B4A5E-90C1-4FCF-B09C-831A37A58F27}" type="slidenum">
              <a:rPr lang="nl-NL" smtClean="0"/>
              <a:t>‹nr.›</a:t>
            </a:fld>
            <a:endParaRPr lang="nl-NL"/>
          </a:p>
        </p:txBody>
      </p:sp>
    </p:spTree>
    <p:extLst>
      <p:ext uri="{BB962C8B-B14F-4D97-AF65-F5344CB8AC3E}">
        <p14:creationId xmlns:p14="http://schemas.microsoft.com/office/powerpoint/2010/main" val="1486950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18886E-239E-480B-94AF-DB268C9CD146}"/>
              </a:ext>
            </a:extLst>
          </p:cNvPr>
          <p:cNvSpPr>
            <a:spLocks noGrp="1"/>
          </p:cNvSpPr>
          <p:nvPr>
            <p:ph type="ctrTitle"/>
          </p:nvPr>
        </p:nvSpPr>
        <p:spPr>
          <a:xfrm>
            <a:off x="674237" y="914400"/>
            <a:ext cx="3657600" cy="2887579"/>
          </a:xfrm>
        </p:spPr>
        <p:txBody>
          <a:bodyPr>
            <a:normAutofit/>
          </a:bodyPr>
          <a:lstStyle/>
          <a:p>
            <a:r>
              <a:rPr lang="nl-NL" sz="2400" b="1" dirty="0">
                <a:solidFill>
                  <a:srgbClr val="FFFFFF"/>
                </a:solidFill>
              </a:rPr>
              <a:t>Deskundigheidsbevordering</a:t>
            </a:r>
          </a:p>
        </p:txBody>
      </p:sp>
      <p:sp>
        <p:nvSpPr>
          <p:cNvPr id="3" name="Ondertitel 2">
            <a:extLst>
              <a:ext uri="{FF2B5EF4-FFF2-40B4-BE49-F238E27FC236}">
                <a16:creationId xmlns:a16="http://schemas.microsoft.com/office/drawing/2014/main" id="{6CD1FA5C-D9C0-413D-A63D-86D7F87CD338}"/>
              </a:ext>
            </a:extLst>
          </p:cNvPr>
          <p:cNvSpPr>
            <a:spLocks noGrp="1"/>
          </p:cNvSpPr>
          <p:nvPr>
            <p:ph type="subTitle" idx="1"/>
          </p:nvPr>
        </p:nvSpPr>
        <p:spPr>
          <a:xfrm>
            <a:off x="674237" y="4170501"/>
            <a:ext cx="3657600" cy="1525597"/>
          </a:xfrm>
        </p:spPr>
        <p:txBody>
          <a:bodyPr>
            <a:normAutofit/>
          </a:bodyPr>
          <a:lstStyle/>
          <a:p>
            <a:r>
              <a:rPr lang="nl-NL" sz="2000" dirty="0">
                <a:solidFill>
                  <a:srgbClr val="FFFFFF"/>
                </a:solidFill>
              </a:rPr>
              <a:t>PIT 10</a:t>
            </a:r>
          </a:p>
          <a:p>
            <a:r>
              <a:rPr lang="nl-NL" sz="2000" dirty="0">
                <a:solidFill>
                  <a:srgbClr val="FFFFFF"/>
                </a:solidFill>
              </a:rPr>
              <a:t>Les 2</a:t>
            </a:r>
          </a:p>
          <a:p>
            <a:r>
              <a:rPr lang="nl-NL" sz="2000" dirty="0">
                <a:solidFill>
                  <a:srgbClr val="FFFFFF"/>
                </a:solidFill>
              </a:rPr>
              <a:t>14 mei 2020</a:t>
            </a:r>
          </a:p>
        </p:txBody>
      </p:sp>
      <p:cxnSp>
        <p:nvCxnSpPr>
          <p:cNvPr id="73" name="Straight Connector 72">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026" name="Picture 2" descr="Stimuleert zelf onderzoek doen de professionalisering van leraren ...">
            <a:extLst>
              <a:ext uri="{FF2B5EF4-FFF2-40B4-BE49-F238E27FC236}">
                <a16:creationId xmlns:a16="http://schemas.microsoft.com/office/drawing/2014/main" id="{A24D301E-DCAB-4C28-A3AC-90831E1E274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53822" y="911392"/>
            <a:ext cx="6553545" cy="504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869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E589D58-ED4E-4AED-9055-FD4E97E61AB1}"/>
              </a:ext>
            </a:extLst>
          </p:cNvPr>
          <p:cNvSpPr>
            <a:spLocks noGrp="1"/>
          </p:cNvSpPr>
          <p:nvPr>
            <p:ph type="title"/>
          </p:nvPr>
        </p:nvSpPr>
        <p:spPr>
          <a:xfrm>
            <a:off x="524741" y="620392"/>
            <a:ext cx="3808268" cy="5504688"/>
          </a:xfrm>
        </p:spPr>
        <p:txBody>
          <a:bodyPr>
            <a:normAutofit/>
          </a:bodyPr>
          <a:lstStyle/>
          <a:p>
            <a:r>
              <a:rPr lang="nl-NL" sz="4200" dirty="0">
                <a:solidFill>
                  <a:schemeClr val="bg1"/>
                </a:solidFill>
              </a:rPr>
              <a:t>Vooronderzoek</a:t>
            </a:r>
            <a:br>
              <a:rPr lang="nl-NL" sz="4200" dirty="0">
                <a:solidFill>
                  <a:schemeClr val="bg1"/>
                </a:solidFill>
              </a:rPr>
            </a:br>
            <a:br>
              <a:rPr lang="nl-NL" sz="4200" dirty="0">
                <a:solidFill>
                  <a:schemeClr val="bg1"/>
                </a:solidFill>
              </a:rPr>
            </a:br>
            <a:r>
              <a:rPr lang="nl-NL" sz="4200" dirty="0">
                <a:solidFill>
                  <a:schemeClr val="bg1"/>
                </a:solidFill>
              </a:rPr>
              <a:t>Stap 2 </a:t>
            </a:r>
            <a:r>
              <a:rPr lang="nl-NL" sz="3600" dirty="0">
                <a:solidFill>
                  <a:schemeClr val="bg1"/>
                </a:solidFill>
              </a:rPr>
              <a:t>Bronnenonderzoek</a:t>
            </a:r>
          </a:p>
        </p:txBody>
      </p:sp>
      <p:sp>
        <p:nvSpPr>
          <p:cNvPr id="4" name="Tijdelijke aanduiding voor inhoud 3">
            <a:extLst>
              <a:ext uri="{FF2B5EF4-FFF2-40B4-BE49-F238E27FC236}">
                <a16:creationId xmlns:a16="http://schemas.microsoft.com/office/drawing/2014/main" id="{441B012A-2102-458B-B74D-F43887591F1F}"/>
              </a:ext>
            </a:extLst>
          </p:cNvPr>
          <p:cNvSpPr>
            <a:spLocks noGrp="1"/>
          </p:cNvSpPr>
          <p:nvPr>
            <p:ph idx="1"/>
          </p:nvPr>
        </p:nvSpPr>
        <p:spPr>
          <a:xfrm>
            <a:off x="5617950" y="1077912"/>
            <a:ext cx="5905456" cy="2151063"/>
          </a:xfrm>
        </p:spPr>
        <p:txBody>
          <a:bodyPr>
            <a:normAutofit/>
          </a:bodyPr>
          <a:lstStyle/>
          <a:p>
            <a:pPr marL="0" indent="0">
              <a:buNone/>
            </a:pPr>
            <a:r>
              <a:rPr lang="nl-NL" sz="4400" dirty="0"/>
              <a:t>Hoe kun je een goede onderzoeksvraag stellen?</a:t>
            </a:r>
          </a:p>
        </p:txBody>
      </p:sp>
      <p:pic>
        <p:nvPicPr>
          <p:cNvPr id="3" name="Afbeelding 2">
            <a:extLst>
              <a:ext uri="{FF2B5EF4-FFF2-40B4-BE49-F238E27FC236}">
                <a16:creationId xmlns:a16="http://schemas.microsoft.com/office/drawing/2014/main" id="{5E282CD1-0F9D-4979-A158-EB045EF5E0E3}"/>
              </a:ext>
            </a:extLst>
          </p:cNvPr>
          <p:cNvPicPr>
            <a:picLocks noChangeAspect="1"/>
          </p:cNvPicPr>
          <p:nvPr/>
        </p:nvPicPr>
        <p:blipFill>
          <a:blip r:embed="rId3"/>
          <a:stretch>
            <a:fillRect/>
          </a:stretch>
        </p:blipFill>
        <p:spPr>
          <a:xfrm>
            <a:off x="6392862" y="2665095"/>
            <a:ext cx="4181475" cy="2990850"/>
          </a:xfrm>
          <a:prstGeom prst="rect">
            <a:avLst/>
          </a:prstGeom>
        </p:spPr>
      </p:pic>
    </p:spTree>
    <p:extLst>
      <p:ext uri="{BB962C8B-B14F-4D97-AF65-F5344CB8AC3E}">
        <p14:creationId xmlns:p14="http://schemas.microsoft.com/office/powerpoint/2010/main" val="1667706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E589D58-ED4E-4AED-9055-FD4E97E61AB1}"/>
              </a:ext>
            </a:extLst>
          </p:cNvPr>
          <p:cNvSpPr>
            <a:spLocks noGrp="1"/>
          </p:cNvSpPr>
          <p:nvPr>
            <p:ph type="title"/>
          </p:nvPr>
        </p:nvSpPr>
        <p:spPr>
          <a:xfrm>
            <a:off x="524741" y="620392"/>
            <a:ext cx="3808268" cy="5504688"/>
          </a:xfrm>
        </p:spPr>
        <p:txBody>
          <a:bodyPr>
            <a:normAutofit/>
          </a:bodyPr>
          <a:lstStyle/>
          <a:p>
            <a:r>
              <a:rPr lang="nl-NL" sz="4200" dirty="0">
                <a:solidFill>
                  <a:schemeClr val="bg1"/>
                </a:solidFill>
              </a:rPr>
              <a:t>Vooronderzoek</a:t>
            </a:r>
            <a:br>
              <a:rPr lang="nl-NL" sz="4200" dirty="0">
                <a:solidFill>
                  <a:schemeClr val="bg1"/>
                </a:solidFill>
              </a:rPr>
            </a:br>
            <a:br>
              <a:rPr lang="nl-NL" sz="4200" dirty="0">
                <a:solidFill>
                  <a:schemeClr val="bg1"/>
                </a:solidFill>
              </a:rPr>
            </a:br>
            <a:r>
              <a:rPr lang="nl-NL" sz="4200" dirty="0">
                <a:solidFill>
                  <a:schemeClr val="bg1"/>
                </a:solidFill>
              </a:rPr>
              <a:t>Stap 2 </a:t>
            </a:r>
            <a:r>
              <a:rPr lang="nl-NL" sz="3600" dirty="0">
                <a:solidFill>
                  <a:schemeClr val="bg1"/>
                </a:solidFill>
              </a:rPr>
              <a:t>Bronnenonderzoek</a:t>
            </a:r>
          </a:p>
        </p:txBody>
      </p:sp>
      <p:sp>
        <p:nvSpPr>
          <p:cNvPr id="4" name="Tijdelijke aanduiding voor inhoud 3">
            <a:extLst>
              <a:ext uri="{FF2B5EF4-FFF2-40B4-BE49-F238E27FC236}">
                <a16:creationId xmlns:a16="http://schemas.microsoft.com/office/drawing/2014/main" id="{441B012A-2102-458B-B74D-F43887591F1F}"/>
              </a:ext>
            </a:extLst>
          </p:cNvPr>
          <p:cNvSpPr>
            <a:spLocks noGrp="1"/>
          </p:cNvSpPr>
          <p:nvPr>
            <p:ph idx="1"/>
          </p:nvPr>
        </p:nvSpPr>
        <p:spPr>
          <a:xfrm>
            <a:off x="5851630" y="1770697"/>
            <a:ext cx="5905456" cy="2151063"/>
          </a:xfrm>
        </p:spPr>
        <p:txBody>
          <a:bodyPr>
            <a:normAutofit/>
          </a:bodyPr>
          <a:lstStyle/>
          <a:p>
            <a:pPr marL="0" indent="0">
              <a:buNone/>
            </a:pPr>
            <a:r>
              <a:rPr lang="nl-NL" sz="4400" dirty="0"/>
              <a:t>Wat is een hypothese?</a:t>
            </a:r>
          </a:p>
        </p:txBody>
      </p:sp>
      <p:pic>
        <p:nvPicPr>
          <p:cNvPr id="3" name="Afbeelding 2">
            <a:extLst>
              <a:ext uri="{FF2B5EF4-FFF2-40B4-BE49-F238E27FC236}">
                <a16:creationId xmlns:a16="http://schemas.microsoft.com/office/drawing/2014/main" id="{CF5EDC37-A5D3-4E66-98C5-FA43A5CF7F70}"/>
              </a:ext>
            </a:extLst>
          </p:cNvPr>
          <p:cNvPicPr>
            <a:picLocks noChangeAspect="1"/>
          </p:cNvPicPr>
          <p:nvPr/>
        </p:nvPicPr>
        <p:blipFill>
          <a:blip r:embed="rId2"/>
          <a:stretch>
            <a:fillRect/>
          </a:stretch>
        </p:blipFill>
        <p:spPr>
          <a:xfrm>
            <a:off x="7382593" y="2934335"/>
            <a:ext cx="2457450" cy="2533650"/>
          </a:xfrm>
          <a:prstGeom prst="rect">
            <a:avLst/>
          </a:prstGeom>
        </p:spPr>
      </p:pic>
    </p:spTree>
    <p:extLst>
      <p:ext uri="{BB962C8B-B14F-4D97-AF65-F5344CB8AC3E}">
        <p14:creationId xmlns:p14="http://schemas.microsoft.com/office/powerpoint/2010/main" val="5826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E589D58-ED4E-4AED-9055-FD4E97E61AB1}"/>
              </a:ext>
            </a:extLst>
          </p:cNvPr>
          <p:cNvSpPr>
            <a:spLocks noGrp="1"/>
          </p:cNvSpPr>
          <p:nvPr>
            <p:ph type="title"/>
          </p:nvPr>
        </p:nvSpPr>
        <p:spPr>
          <a:xfrm>
            <a:off x="524741" y="620392"/>
            <a:ext cx="3808268" cy="5504688"/>
          </a:xfrm>
        </p:spPr>
        <p:txBody>
          <a:bodyPr>
            <a:normAutofit/>
          </a:bodyPr>
          <a:lstStyle/>
          <a:p>
            <a:r>
              <a:rPr lang="nl-NL" sz="4200" dirty="0">
                <a:solidFill>
                  <a:schemeClr val="bg1"/>
                </a:solidFill>
              </a:rPr>
              <a:t>Vooronderzoek</a:t>
            </a:r>
            <a:br>
              <a:rPr lang="nl-NL" sz="4200" dirty="0">
                <a:solidFill>
                  <a:schemeClr val="bg1"/>
                </a:solidFill>
              </a:rPr>
            </a:br>
            <a:br>
              <a:rPr lang="nl-NL" sz="4200" dirty="0">
                <a:solidFill>
                  <a:schemeClr val="bg1"/>
                </a:solidFill>
              </a:rPr>
            </a:br>
            <a:r>
              <a:rPr lang="nl-NL" sz="4200" dirty="0">
                <a:solidFill>
                  <a:schemeClr val="bg1"/>
                </a:solidFill>
              </a:rPr>
              <a:t>Stap 2 </a:t>
            </a:r>
            <a:r>
              <a:rPr lang="nl-NL" sz="3600" dirty="0">
                <a:solidFill>
                  <a:schemeClr val="bg1"/>
                </a:solidFill>
              </a:rPr>
              <a:t>Bronnenonderzoek</a:t>
            </a:r>
          </a:p>
        </p:txBody>
      </p:sp>
      <p:sp>
        <p:nvSpPr>
          <p:cNvPr id="4" name="Tijdelijke aanduiding voor inhoud 3">
            <a:extLst>
              <a:ext uri="{FF2B5EF4-FFF2-40B4-BE49-F238E27FC236}">
                <a16:creationId xmlns:a16="http://schemas.microsoft.com/office/drawing/2014/main" id="{441B012A-2102-458B-B74D-F43887591F1F}"/>
              </a:ext>
            </a:extLst>
          </p:cNvPr>
          <p:cNvSpPr>
            <a:spLocks noGrp="1"/>
          </p:cNvSpPr>
          <p:nvPr>
            <p:ph idx="1"/>
          </p:nvPr>
        </p:nvSpPr>
        <p:spPr>
          <a:xfrm>
            <a:off x="5546830" y="1310641"/>
            <a:ext cx="5905456" cy="5882640"/>
          </a:xfrm>
        </p:spPr>
        <p:txBody>
          <a:bodyPr>
            <a:normAutofit/>
          </a:bodyPr>
          <a:lstStyle/>
          <a:p>
            <a:pPr marL="0" indent="0">
              <a:buNone/>
            </a:pPr>
            <a:r>
              <a:rPr lang="nl-NL" sz="4400" b="1" dirty="0"/>
              <a:t>Wat is een deelvraag?</a:t>
            </a:r>
          </a:p>
          <a:p>
            <a:pPr marL="0" indent="0">
              <a:buNone/>
            </a:pPr>
            <a:endParaRPr lang="nl-NL" sz="4400" dirty="0"/>
          </a:p>
          <a:p>
            <a:pPr marL="0" indent="0">
              <a:buNone/>
            </a:pPr>
            <a:r>
              <a:rPr lang="nl-NL" dirty="0"/>
              <a:t>De deelvragen zijn de </a:t>
            </a:r>
            <a:r>
              <a:rPr lang="nl-NL" dirty="0" err="1"/>
              <a:t>subvragen</a:t>
            </a:r>
            <a:r>
              <a:rPr lang="nl-NL" dirty="0"/>
              <a:t> van je hoofdvraag. Je kunt de hoofdvraag meestal niet in een keer beantwoorden en met behulp van de deelvragen beantwoord je de hoofdvraag stap voor stap.</a:t>
            </a:r>
            <a:endParaRPr lang="nl-NL" sz="4400" dirty="0"/>
          </a:p>
        </p:txBody>
      </p:sp>
    </p:spTree>
    <p:extLst>
      <p:ext uri="{BB962C8B-B14F-4D97-AF65-F5344CB8AC3E}">
        <p14:creationId xmlns:p14="http://schemas.microsoft.com/office/powerpoint/2010/main" val="3857048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E589D58-ED4E-4AED-9055-FD4E97E61AB1}"/>
              </a:ext>
            </a:extLst>
          </p:cNvPr>
          <p:cNvSpPr>
            <a:spLocks noGrp="1"/>
          </p:cNvSpPr>
          <p:nvPr>
            <p:ph type="title"/>
          </p:nvPr>
        </p:nvSpPr>
        <p:spPr>
          <a:xfrm>
            <a:off x="524741" y="620392"/>
            <a:ext cx="3808268" cy="5504688"/>
          </a:xfrm>
        </p:spPr>
        <p:txBody>
          <a:bodyPr>
            <a:normAutofit/>
          </a:bodyPr>
          <a:lstStyle/>
          <a:p>
            <a:r>
              <a:rPr lang="nl-NL" sz="4200" dirty="0">
                <a:solidFill>
                  <a:schemeClr val="bg1"/>
                </a:solidFill>
              </a:rPr>
              <a:t>Vooronderzoek</a:t>
            </a:r>
            <a:br>
              <a:rPr lang="nl-NL" sz="4200" dirty="0">
                <a:solidFill>
                  <a:schemeClr val="bg1"/>
                </a:solidFill>
              </a:rPr>
            </a:br>
            <a:br>
              <a:rPr lang="nl-NL" sz="4200" dirty="0">
                <a:solidFill>
                  <a:schemeClr val="bg1"/>
                </a:solidFill>
              </a:rPr>
            </a:br>
            <a:r>
              <a:rPr lang="nl-NL" sz="4200" dirty="0">
                <a:solidFill>
                  <a:schemeClr val="bg1"/>
                </a:solidFill>
              </a:rPr>
              <a:t>Stap 2 </a:t>
            </a:r>
            <a:r>
              <a:rPr lang="nl-NL" sz="3600" dirty="0">
                <a:solidFill>
                  <a:schemeClr val="bg1"/>
                </a:solidFill>
              </a:rPr>
              <a:t>Bronnenonderzoek</a:t>
            </a:r>
          </a:p>
        </p:txBody>
      </p:sp>
      <p:sp>
        <p:nvSpPr>
          <p:cNvPr id="4" name="Tijdelijke aanduiding voor inhoud 3">
            <a:extLst>
              <a:ext uri="{FF2B5EF4-FFF2-40B4-BE49-F238E27FC236}">
                <a16:creationId xmlns:a16="http://schemas.microsoft.com/office/drawing/2014/main" id="{441B012A-2102-458B-B74D-F43887591F1F}"/>
              </a:ext>
            </a:extLst>
          </p:cNvPr>
          <p:cNvSpPr>
            <a:spLocks noGrp="1"/>
          </p:cNvSpPr>
          <p:nvPr>
            <p:ph idx="1"/>
          </p:nvPr>
        </p:nvSpPr>
        <p:spPr>
          <a:xfrm>
            <a:off x="5617950" y="1716087"/>
            <a:ext cx="5905456" cy="2151063"/>
          </a:xfrm>
        </p:spPr>
        <p:txBody>
          <a:bodyPr>
            <a:noAutofit/>
          </a:bodyPr>
          <a:lstStyle/>
          <a:p>
            <a:pPr marL="0" indent="0">
              <a:buNone/>
            </a:pPr>
            <a:r>
              <a:rPr lang="nl-NL" sz="4400" dirty="0"/>
              <a:t>Waar staat APA voor?</a:t>
            </a:r>
          </a:p>
          <a:p>
            <a:pPr marL="0" indent="0">
              <a:buNone/>
            </a:pPr>
            <a:endParaRPr lang="nl-NL" sz="4400" dirty="0"/>
          </a:p>
          <a:p>
            <a:pPr marL="0" indent="0">
              <a:buNone/>
            </a:pPr>
            <a:r>
              <a:rPr lang="nl-NL" sz="4400" dirty="0"/>
              <a:t>En waar kun je deze richtlijnen vinden op internet?</a:t>
            </a:r>
          </a:p>
        </p:txBody>
      </p:sp>
    </p:spTree>
    <p:extLst>
      <p:ext uri="{BB962C8B-B14F-4D97-AF65-F5344CB8AC3E}">
        <p14:creationId xmlns:p14="http://schemas.microsoft.com/office/powerpoint/2010/main" val="318868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96A5319-6B2C-4045-9925-1413F1A46B7E}"/>
              </a:ext>
            </a:extLst>
          </p:cNvPr>
          <p:cNvSpPr>
            <a:spLocks noGrp="1"/>
          </p:cNvSpPr>
          <p:nvPr>
            <p:ph type="title"/>
          </p:nvPr>
        </p:nvSpPr>
        <p:spPr>
          <a:xfrm>
            <a:off x="594360" y="640263"/>
            <a:ext cx="5239512" cy="1344975"/>
          </a:xfrm>
          <a:prstGeom prst="ellipse">
            <a:avLst/>
          </a:prstGeom>
        </p:spPr>
        <p:txBody>
          <a:bodyPr>
            <a:normAutofit/>
          </a:bodyPr>
          <a:lstStyle/>
          <a:p>
            <a:r>
              <a:rPr lang="nl-NL" sz="3400" b="1">
                <a:solidFill>
                  <a:schemeClr val="bg1"/>
                </a:solidFill>
              </a:rPr>
              <a:t>Fasen in onderzoek</a:t>
            </a:r>
          </a:p>
        </p:txBody>
      </p:sp>
      <p:cxnSp>
        <p:nvCxnSpPr>
          <p:cNvPr id="34" name="Straight Connector 30">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7023" y="2050687"/>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5039AD37-DACF-4E1C-B275-D9A0AF134497}"/>
              </a:ext>
            </a:extLst>
          </p:cNvPr>
          <p:cNvSpPr>
            <a:spLocks noGrp="1"/>
          </p:cNvSpPr>
          <p:nvPr>
            <p:ph idx="1"/>
          </p:nvPr>
        </p:nvSpPr>
        <p:spPr>
          <a:xfrm>
            <a:off x="598382" y="1742279"/>
            <a:ext cx="5235490" cy="3773010"/>
          </a:xfrm>
        </p:spPr>
        <p:txBody>
          <a:bodyPr>
            <a:noAutofit/>
          </a:bodyPr>
          <a:lstStyle/>
          <a:p>
            <a:pPr marL="0" indent="0">
              <a:buNone/>
            </a:pPr>
            <a:r>
              <a:rPr lang="nl-NL" sz="1200" dirty="0">
                <a:solidFill>
                  <a:schemeClr val="bg1"/>
                </a:solidFill>
              </a:rPr>
              <a:t>Praktijkonderzoek </a:t>
            </a:r>
            <a:r>
              <a:rPr lang="nl-NL" sz="1200" i="1" dirty="0">
                <a:solidFill>
                  <a:schemeClr val="bg1"/>
                </a:solidFill>
              </a:rPr>
              <a:t>kan </a:t>
            </a:r>
            <a:r>
              <a:rPr lang="nl-NL" sz="1200" dirty="0">
                <a:solidFill>
                  <a:schemeClr val="bg1"/>
                </a:solidFill>
              </a:rPr>
              <a:t>uit de volgende fasen bestaan:</a:t>
            </a:r>
          </a:p>
          <a:p>
            <a:pPr>
              <a:buAutoNum type="arabicPeriod"/>
            </a:pPr>
            <a:r>
              <a:rPr lang="nl-NL" sz="1200" b="1" dirty="0">
                <a:solidFill>
                  <a:schemeClr val="bg1"/>
                </a:solidFill>
              </a:rPr>
              <a:t>Probleemanalyse: </a:t>
            </a:r>
          </a:p>
          <a:p>
            <a:pPr marL="0" indent="0">
              <a:buNone/>
            </a:pPr>
            <a:r>
              <a:rPr lang="nl-NL" sz="1200" dirty="0">
                <a:solidFill>
                  <a:schemeClr val="bg1"/>
                </a:solidFill>
              </a:rPr>
              <a:t>Aanleiding en analyse zijn duidelijk.</a:t>
            </a:r>
          </a:p>
          <a:p>
            <a:pPr marL="0" indent="0">
              <a:buNone/>
            </a:pPr>
            <a:r>
              <a:rPr lang="nl-NL" sz="1200" dirty="0">
                <a:solidFill>
                  <a:schemeClr val="bg1"/>
                </a:solidFill>
              </a:rPr>
              <a:t>Goede afbakening van je doel- en vraagstelling bereikt.</a:t>
            </a:r>
          </a:p>
          <a:p>
            <a:pPr marL="0" indent="0">
              <a:buNone/>
            </a:pPr>
            <a:r>
              <a:rPr lang="nl-NL" sz="1200" dirty="0">
                <a:solidFill>
                  <a:schemeClr val="bg1"/>
                </a:solidFill>
              </a:rPr>
              <a:t>2. </a:t>
            </a:r>
            <a:r>
              <a:rPr lang="nl-NL" sz="1200" b="1" dirty="0" err="1">
                <a:solidFill>
                  <a:schemeClr val="bg1"/>
                </a:solidFill>
              </a:rPr>
              <a:t>Onderzoeksontwerp</a:t>
            </a:r>
            <a:r>
              <a:rPr lang="nl-NL" sz="1200" b="1" dirty="0">
                <a:solidFill>
                  <a:schemeClr val="bg1"/>
                </a:solidFill>
              </a:rPr>
              <a:t>:</a:t>
            </a:r>
          </a:p>
          <a:p>
            <a:pPr marL="0" indent="0">
              <a:buNone/>
            </a:pPr>
            <a:r>
              <a:rPr lang="nl-NL" sz="1200" dirty="0">
                <a:solidFill>
                  <a:schemeClr val="bg1"/>
                </a:solidFill>
              </a:rPr>
              <a:t>Hoe ga je de onderzoeksvraag beantwoorden? Welke methode ga je inzetten? Hoeveel tijd/middelen etc. heb je nodig? Wie zijn erbij betrokken? At zijn je onderzoeksinstrumenten? </a:t>
            </a:r>
          </a:p>
          <a:p>
            <a:pPr marL="0" indent="0">
              <a:buNone/>
            </a:pPr>
            <a:r>
              <a:rPr lang="nl-NL" sz="1200" dirty="0">
                <a:solidFill>
                  <a:schemeClr val="bg1"/>
                </a:solidFill>
              </a:rPr>
              <a:t>3. </a:t>
            </a:r>
            <a:r>
              <a:rPr lang="nl-NL" sz="1200" b="1" dirty="0">
                <a:solidFill>
                  <a:schemeClr val="bg1"/>
                </a:solidFill>
              </a:rPr>
              <a:t>Dataverzameling:</a:t>
            </a:r>
          </a:p>
          <a:p>
            <a:pPr marL="0" indent="0">
              <a:buNone/>
            </a:pPr>
            <a:r>
              <a:rPr lang="nl-NL" sz="1200" dirty="0">
                <a:solidFill>
                  <a:schemeClr val="bg1"/>
                </a:solidFill>
              </a:rPr>
              <a:t>Je gaat het onderzoek uitvoeren; gegevens verzamelen. </a:t>
            </a:r>
          </a:p>
          <a:p>
            <a:pPr marL="0" indent="0">
              <a:buNone/>
            </a:pPr>
            <a:r>
              <a:rPr lang="nl-NL" sz="1200" dirty="0">
                <a:solidFill>
                  <a:schemeClr val="bg1"/>
                </a:solidFill>
              </a:rPr>
              <a:t>4. </a:t>
            </a:r>
            <a:r>
              <a:rPr lang="nl-NL" sz="1200" b="1" dirty="0">
                <a:solidFill>
                  <a:schemeClr val="bg1"/>
                </a:solidFill>
              </a:rPr>
              <a:t>Data-analyse:</a:t>
            </a:r>
          </a:p>
          <a:p>
            <a:pPr marL="0" indent="0">
              <a:buNone/>
            </a:pPr>
            <a:r>
              <a:rPr lang="nl-NL" sz="1200" dirty="0">
                <a:solidFill>
                  <a:schemeClr val="bg1"/>
                </a:solidFill>
              </a:rPr>
              <a:t>Je analyseert de verzamelde gegevens. </a:t>
            </a:r>
          </a:p>
          <a:p>
            <a:pPr marL="0" indent="0">
              <a:buNone/>
            </a:pPr>
            <a:r>
              <a:rPr lang="nl-NL" sz="1200" dirty="0">
                <a:solidFill>
                  <a:schemeClr val="bg1"/>
                </a:solidFill>
              </a:rPr>
              <a:t>5. </a:t>
            </a:r>
            <a:r>
              <a:rPr lang="nl-NL" sz="1200" b="1" dirty="0">
                <a:solidFill>
                  <a:schemeClr val="bg1"/>
                </a:solidFill>
              </a:rPr>
              <a:t>Conclusie </a:t>
            </a:r>
            <a:r>
              <a:rPr lang="nl-NL" sz="1200" dirty="0">
                <a:solidFill>
                  <a:schemeClr val="bg1"/>
                </a:solidFill>
              </a:rPr>
              <a:t>(</a:t>
            </a:r>
            <a:r>
              <a:rPr lang="nl-NL" sz="1200" b="1" dirty="0">
                <a:solidFill>
                  <a:schemeClr val="bg1"/>
                </a:solidFill>
              </a:rPr>
              <a:t>Rapportage):</a:t>
            </a:r>
          </a:p>
          <a:p>
            <a:pPr marL="0" indent="0">
              <a:buNone/>
            </a:pPr>
            <a:r>
              <a:rPr lang="nl-NL" sz="1200" dirty="0">
                <a:solidFill>
                  <a:schemeClr val="bg1"/>
                </a:solidFill>
              </a:rPr>
              <a:t>Je kijkt nog eens helemaal terug: wat hebben we ook alweer onderzocht, welke methoden zijn gebruikt, hebben we met de methoden een antwoord op de vragen kunnen vinden, zo ja; welke antwoorden zijn dat? Welke aanbevelingen kunnen worden gedaan? Zijn er nog andere onderzoeksmogelijkheden? Hoe is het onderzoek te waarderen?</a:t>
            </a:r>
          </a:p>
        </p:txBody>
      </p:sp>
      <p:pic>
        <p:nvPicPr>
          <p:cNvPr id="4" name="Afbeelding 3">
            <a:extLst>
              <a:ext uri="{FF2B5EF4-FFF2-40B4-BE49-F238E27FC236}">
                <a16:creationId xmlns:a16="http://schemas.microsoft.com/office/drawing/2014/main" id="{C24FD776-28D9-4859-8EBD-98DE1D56265B}"/>
              </a:ext>
            </a:extLst>
          </p:cNvPr>
          <p:cNvPicPr>
            <a:picLocks noChangeAspect="1"/>
          </p:cNvPicPr>
          <p:nvPr/>
        </p:nvPicPr>
        <p:blipFill>
          <a:blip r:embed="rId3"/>
          <a:stretch>
            <a:fillRect/>
          </a:stretch>
        </p:blipFill>
        <p:spPr>
          <a:xfrm>
            <a:off x="6268281" y="1636934"/>
            <a:ext cx="5923719" cy="3983701"/>
          </a:xfrm>
          <a:prstGeom prst="rect">
            <a:avLst/>
          </a:prstGeom>
        </p:spPr>
      </p:pic>
    </p:spTree>
    <p:extLst>
      <p:ext uri="{BB962C8B-B14F-4D97-AF65-F5344CB8AC3E}">
        <p14:creationId xmlns:p14="http://schemas.microsoft.com/office/powerpoint/2010/main" val="383243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524741" y="620392"/>
            <a:ext cx="3808268" cy="5504688"/>
          </a:xfrm>
        </p:spPr>
        <p:txBody>
          <a:bodyPr>
            <a:normAutofit/>
          </a:bodyPr>
          <a:lstStyle/>
          <a:p>
            <a:r>
              <a:rPr lang="nl-NL" sz="5600" dirty="0">
                <a:solidFill>
                  <a:schemeClr val="bg1"/>
                </a:solidFill>
              </a:rPr>
              <a:t>Stappen in een onderzoek</a:t>
            </a: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5524500" y="1253331"/>
            <a:ext cx="5928544" cy="4351338"/>
          </a:xfrm>
        </p:spPr>
        <p:txBody>
          <a:bodyPr>
            <a:normAutofit lnSpcReduction="10000"/>
          </a:bodyPr>
          <a:lstStyle/>
          <a:p>
            <a:pPr marL="0" indent="0">
              <a:buNone/>
            </a:pPr>
            <a:r>
              <a:rPr lang="nl-NL" b="1" dirty="0"/>
              <a:t>Stap 1 Probleemanalyse</a:t>
            </a:r>
          </a:p>
          <a:p>
            <a:pPr marL="0" indent="0">
              <a:buNone/>
            </a:pPr>
            <a:endParaRPr lang="nl-NL" dirty="0"/>
          </a:p>
          <a:p>
            <a:pPr marL="0" indent="0">
              <a:buNone/>
            </a:pPr>
            <a:r>
              <a:rPr lang="nl-NL" dirty="0"/>
              <a:t>Onderzoek en beschrijf jouw aanleiding om onderzoek te doen.</a:t>
            </a:r>
          </a:p>
          <a:p>
            <a:pPr marL="0" indent="0">
              <a:buNone/>
            </a:pPr>
            <a:endParaRPr lang="nl-NL" dirty="0"/>
          </a:p>
          <a:p>
            <a:pPr marL="0" indent="0">
              <a:buNone/>
            </a:pPr>
            <a:r>
              <a:rPr lang="nl-NL" dirty="0"/>
              <a:t>Onderzoek en beschrijf jouw analyse van het probleem of stelling.</a:t>
            </a:r>
          </a:p>
          <a:p>
            <a:pPr marL="0" indent="0">
              <a:buNone/>
            </a:pPr>
            <a:endParaRPr lang="nl-NL" dirty="0"/>
          </a:p>
          <a:p>
            <a:pPr marL="0" indent="0">
              <a:buNone/>
            </a:pPr>
            <a:r>
              <a:rPr lang="nl-NL" dirty="0"/>
              <a:t>Vraag: wat is het verschil tussen aanleiding en analyse?</a:t>
            </a:r>
          </a:p>
        </p:txBody>
      </p:sp>
      <p:pic>
        <p:nvPicPr>
          <p:cNvPr id="4" name="Afbeelding 3">
            <a:extLst>
              <a:ext uri="{FF2B5EF4-FFF2-40B4-BE49-F238E27FC236}">
                <a16:creationId xmlns:a16="http://schemas.microsoft.com/office/drawing/2014/main" id="{03F22DFD-6844-4B5C-A4FD-DBAB6E0E06EE}"/>
              </a:ext>
            </a:extLst>
          </p:cNvPr>
          <p:cNvPicPr>
            <a:picLocks noChangeAspect="1"/>
          </p:cNvPicPr>
          <p:nvPr/>
        </p:nvPicPr>
        <p:blipFill>
          <a:blip r:embed="rId2"/>
          <a:stretch>
            <a:fillRect/>
          </a:stretch>
        </p:blipFill>
        <p:spPr>
          <a:xfrm>
            <a:off x="9780216" y="484664"/>
            <a:ext cx="1572948" cy="1537334"/>
          </a:xfrm>
          <a:prstGeom prst="rect">
            <a:avLst/>
          </a:prstGeom>
        </p:spPr>
      </p:pic>
    </p:spTree>
    <p:extLst>
      <p:ext uri="{BB962C8B-B14F-4D97-AF65-F5344CB8AC3E}">
        <p14:creationId xmlns:p14="http://schemas.microsoft.com/office/powerpoint/2010/main" val="2679305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524741" y="620392"/>
            <a:ext cx="3808268" cy="5504688"/>
          </a:xfrm>
        </p:spPr>
        <p:txBody>
          <a:bodyPr>
            <a:normAutofit/>
          </a:bodyPr>
          <a:lstStyle/>
          <a:p>
            <a:r>
              <a:rPr lang="nl-NL" sz="5600" dirty="0">
                <a:solidFill>
                  <a:schemeClr val="bg1"/>
                </a:solidFill>
              </a:rPr>
              <a:t>Stappen in een onderzoek</a:t>
            </a: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5524500" y="1253331"/>
            <a:ext cx="5928544" cy="4351338"/>
          </a:xfrm>
        </p:spPr>
        <p:txBody>
          <a:bodyPr>
            <a:normAutofit fontScale="92500" lnSpcReduction="10000"/>
          </a:bodyPr>
          <a:lstStyle/>
          <a:p>
            <a:pPr marL="0" indent="0">
              <a:buNone/>
            </a:pPr>
            <a:r>
              <a:rPr lang="nl-NL" b="1" dirty="0"/>
              <a:t>Stap 1 –vervolg-</a:t>
            </a:r>
          </a:p>
          <a:p>
            <a:pPr marL="0" indent="0">
              <a:buNone/>
            </a:pPr>
            <a:endParaRPr lang="nl-NL" dirty="0"/>
          </a:p>
          <a:p>
            <a:pPr marL="0" indent="0">
              <a:buNone/>
            </a:pPr>
            <a:r>
              <a:rPr lang="nl-NL" dirty="0"/>
              <a:t>Stel aan de hand van jouw analyse een onderzoeksvraag op.</a:t>
            </a:r>
          </a:p>
          <a:p>
            <a:pPr marL="0" indent="0">
              <a:buNone/>
            </a:pPr>
            <a:r>
              <a:rPr lang="nl-NL" dirty="0"/>
              <a:t>De zin begint altijd met: </a:t>
            </a:r>
          </a:p>
          <a:p>
            <a:pPr marL="0" indent="0">
              <a:buNone/>
            </a:pPr>
            <a:r>
              <a:rPr lang="nl-NL" dirty="0"/>
              <a:t>In hoeverre…, </a:t>
            </a:r>
          </a:p>
          <a:p>
            <a:pPr marL="0" indent="0">
              <a:buNone/>
            </a:pPr>
            <a:r>
              <a:rPr lang="nl-NL" dirty="0"/>
              <a:t>Hoe kan..., </a:t>
            </a:r>
          </a:p>
          <a:p>
            <a:pPr marL="0" indent="0">
              <a:buNone/>
            </a:pPr>
            <a:r>
              <a:rPr lang="nl-NL" dirty="0"/>
              <a:t>Wat is…</a:t>
            </a:r>
          </a:p>
          <a:p>
            <a:pPr marL="0" indent="0">
              <a:buNone/>
            </a:pPr>
            <a:r>
              <a:rPr lang="nl-NL" dirty="0"/>
              <a:t>De onderzoeksvraag is SMART, afgebakend en ‘smal’ geformuleerd.</a:t>
            </a:r>
          </a:p>
        </p:txBody>
      </p:sp>
      <p:pic>
        <p:nvPicPr>
          <p:cNvPr id="4" name="Afbeelding 3">
            <a:extLst>
              <a:ext uri="{FF2B5EF4-FFF2-40B4-BE49-F238E27FC236}">
                <a16:creationId xmlns:a16="http://schemas.microsoft.com/office/drawing/2014/main" id="{046B4C91-85AB-4D38-BD62-071DFE320C7B}"/>
              </a:ext>
            </a:extLst>
          </p:cNvPr>
          <p:cNvPicPr>
            <a:picLocks noChangeAspect="1"/>
          </p:cNvPicPr>
          <p:nvPr/>
        </p:nvPicPr>
        <p:blipFill>
          <a:blip r:embed="rId2"/>
          <a:stretch>
            <a:fillRect/>
          </a:stretch>
        </p:blipFill>
        <p:spPr>
          <a:xfrm>
            <a:off x="8488772" y="273843"/>
            <a:ext cx="1751964" cy="1712297"/>
          </a:xfrm>
          <a:prstGeom prst="rect">
            <a:avLst/>
          </a:prstGeom>
        </p:spPr>
      </p:pic>
    </p:spTree>
    <p:extLst>
      <p:ext uri="{BB962C8B-B14F-4D97-AF65-F5344CB8AC3E}">
        <p14:creationId xmlns:p14="http://schemas.microsoft.com/office/powerpoint/2010/main" val="354224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524741" y="620392"/>
            <a:ext cx="3808268" cy="5504688"/>
          </a:xfrm>
        </p:spPr>
        <p:txBody>
          <a:bodyPr>
            <a:normAutofit/>
          </a:bodyPr>
          <a:lstStyle/>
          <a:p>
            <a:r>
              <a:rPr lang="nl-NL" sz="5600" dirty="0">
                <a:solidFill>
                  <a:schemeClr val="bg1"/>
                </a:solidFill>
              </a:rPr>
              <a:t>Stappen in een onderzoek</a:t>
            </a:r>
          </a:p>
        </p:txBody>
      </p:sp>
      <p:pic>
        <p:nvPicPr>
          <p:cNvPr id="5" name="Tijdelijke aanduiding voor inhoud 4">
            <a:extLst>
              <a:ext uri="{FF2B5EF4-FFF2-40B4-BE49-F238E27FC236}">
                <a16:creationId xmlns:a16="http://schemas.microsoft.com/office/drawing/2014/main" id="{BFD4493F-7163-42BF-AE8C-BE1259DE13FF}"/>
              </a:ext>
            </a:extLst>
          </p:cNvPr>
          <p:cNvPicPr>
            <a:picLocks noGrp="1" noChangeAspect="1"/>
          </p:cNvPicPr>
          <p:nvPr>
            <p:ph idx="1"/>
          </p:nvPr>
        </p:nvPicPr>
        <p:blipFill>
          <a:blip r:embed="rId2"/>
          <a:stretch>
            <a:fillRect/>
          </a:stretch>
        </p:blipFill>
        <p:spPr>
          <a:xfrm>
            <a:off x="5617950" y="152400"/>
            <a:ext cx="6799310" cy="6380480"/>
          </a:xfrm>
          <a:prstGeom prst="rect">
            <a:avLst/>
          </a:prstGeom>
        </p:spPr>
      </p:pic>
      <p:pic>
        <p:nvPicPr>
          <p:cNvPr id="4" name="Afbeelding 3">
            <a:extLst>
              <a:ext uri="{FF2B5EF4-FFF2-40B4-BE49-F238E27FC236}">
                <a16:creationId xmlns:a16="http://schemas.microsoft.com/office/drawing/2014/main" id="{046B4C91-85AB-4D38-BD62-071DFE320C7B}"/>
              </a:ext>
            </a:extLst>
          </p:cNvPr>
          <p:cNvPicPr>
            <a:picLocks noChangeAspect="1"/>
          </p:cNvPicPr>
          <p:nvPr/>
        </p:nvPicPr>
        <p:blipFill>
          <a:blip r:embed="rId3"/>
          <a:stretch>
            <a:fillRect/>
          </a:stretch>
        </p:blipFill>
        <p:spPr>
          <a:xfrm>
            <a:off x="1386932" y="397182"/>
            <a:ext cx="1751964" cy="1712297"/>
          </a:xfrm>
          <a:prstGeom prst="rect">
            <a:avLst/>
          </a:prstGeom>
        </p:spPr>
      </p:pic>
    </p:spTree>
    <p:extLst>
      <p:ext uri="{BB962C8B-B14F-4D97-AF65-F5344CB8AC3E}">
        <p14:creationId xmlns:p14="http://schemas.microsoft.com/office/powerpoint/2010/main" val="2553907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524741" y="620392"/>
            <a:ext cx="3808268" cy="5504688"/>
          </a:xfrm>
        </p:spPr>
        <p:txBody>
          <a:bodyPr>
            <a:normAutofit/>
          </a:bodyPr>
          <a:lstStyle/>
          <a:p>
            <a:r>
              <a:rPr lang="nl-NL" sz="5600" dirty="0">
                <a:solidFill>
                  <a:schemeClr val="bg1"/>
                </a:solidFill>
              </a:rPr>
              <a:t>Stappen in een onderzoek</a:t>
            </a: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5524500" y="1253331"/>
            <a:ext cx="5928544" cy="4351338"/>
          </a:xfrm>
        </p:spPr>
        <p:txBody>
          <a:bodyPr>
            <a:normAutofit fontScale="92500" lnSpcReduction="20000"/>
          </a:bodyPr>
          <a:lstStyle/>
          <a:p>
            <a:pPr marL="0" indent="0">
              <a:buNone/>
            </a:pPr>
            <a:r>
              <a:rPr lang="nl-NL" b="1" dirty="0"/>
              <a:t>Stap 1 –vervolg-</a:t>
            </a:r>
          </a:p>
          <a:p>
            <a:pPr marL="0" indent="0">
              <a:buNone/>
            </a:pPr>
            <a:endParaRPr lang="nl-NL" dirty="0"/>
          </a:p>
          <a:p>
            <a:pPr marL="0" indent="0">
              <a:buNone/>
            </a:pPr>
            <a:r>
              <a:rPr lang="nl-NL" dirty="0"/>
              <a:t>Nadat je je onderzoeksvraag hebt opgesteld, formuleer je deelvragen.</a:t>
            </a:r>
          </a:p>
          <a:p>
            <a:pPr marL="0" indent="0">
              <a:buNone/>
            </a:pPr>
            <a:endParaRPr lang="nl-NL" dirty="0"/>
          </a:p>
          <a:p>
            <a:pPr marL="0" indent="0">
              <a:buNone/>
            </a:pPr>
            <a:r>
              <a:rPr lang="nl-NL" dirty="0"/>
              <a:t>Deze hebben als doel om samen de onderzoeksvraag te beantwoorden. </a:t>
            </a:r>
          </a:p>
          <a:p>
            <a:pPr marL="0" indent="0">
              <a:buNone/>
            </a:pPr>
            <a:endParaRPr lang="nl-NL" dirty="0"/>
          </a:p>
          <a:p>
            <a:pPr marL="0" indent="0">
              <a:buNone/>
            </a:pPr>
            <a:r>
              <a:rPr lang="nl-NL" dirty="0"/>
              <a:t>Jullie stellen </a:t>
            </a:r>
          </a:p>
          <a:p>
            <a:pPr marL="0" indent="0">
              <a:buNone/>
            </a:pPr>
            <a:r>
              <a:rPr lang="nl-NL" dirty="0"/>
              <a:t>-2 deelvragen op die gaan over theorie</a:t>
            </a:r>
          </a:p>
          <a:p>
            <a:pPr marL="0" indent="0">
              <a:buNone/>
            </a:pPr>
            <a:r>
              <a:rPr lang="nl-NL" dirty="0"/>
              <a:t>-2 deelvragen die gaan over de praktijk </a:t>
            </a:r>
          </a:p>
        </p:txBody>
      </p:sp>
      <p:pic>
        <p:nvPicPr>
          <p:cNvPr id="4" name="Afbeelding 3">
            <a:extLst>
              <a:ext uri="{FF2B5EF4-FFF2-40B4-BE49-F238E27FC236}">
                <a16:creationId xmlns:a16="http://schemas.microsoft.com/office/drawing/2014/main" id="{046B4C91-85AB-4D38-BD62-071DFE320C7B}"/>
              </a:ext>
            </a:extLst>
          </p:cNvPr>
          <p:cNvPicPr>
            <a:picLocks noChangeAspect="1"/>
          </p:cNvPicPr>
          <p:nvPr/>
        </p:nvPicPr>
        <p:blipFill>
          <a:blip r:embed="rId2"/>
          <a:stretch>
            <a:fillRect/>
          </a:stretch>
        </p:blipFill>
        <p:spPr>
          <a:xfrm>
            <a:off x="8488772" y="273843"/>
            <a:ext cx="1751964" cy="1712297"/>
          </a:xfrm>
          <a:prstGeom prst="rect">
            <a:avLst/>
          </a:prstGeom>
        </p:spPr>
      </p:pic>
    </p:spTree>
    <p:extLst>
      <p:ext uri="{BB962C8B-B14F-4D97-AF65-F5344CB8AC3E}">
        <p14:creationId xmlns:p14="http://schemas.microsoft.com/office/powerpoint/2010/main" val="4188586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671512" y="552923"/>
            <a:ext cx="3808268" cy="4209288"/>
          </a:xfrm>
        </p:spPr>
        <p:txBody>
          <a:bodyPr>
            <a:normAutofit/>
          </a:bodyPr>
          <a:lstStyle/>
          <a:p>
            <a:r>
              <a:rPr lang="nl-NL" sz="5600" dirty="0">
                <a:solidFill>
                  <a:schemeClr val="bg1"/>
                </a:solidFill>
              </a:rPr>
              <a:t>Stappen in een onderzoek</a:t>
            </a: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5412740" y="567531"/>
            <a:ext cx="5928544" cy="4995069"/>
          </a:xfrm>
        </p:spPr>
        <p:txBody>
          <a:bodyPr>
            <a:normAutofit fontScale="92500"/>
          </a:bodyPr>
          <a:lstStyle/>
          <a:p>
            <a:pPr marL="0" indent="0">
              <a:buNone/>
            </a:pPr>
            <a:r>
              <a:rPr lang="nl-NL" b="1" dirty="0"/>
              <a:t>Stap 2 </a:t>
            </a:r>
            <a:r>
              <a:rPr lang="nl-NL" b="1" dirty="0" err="1"/>
              <a:t>Onderzoeksontwerp</a:t>
            </a:r>
            <a:endParaRPr lang="nl-NL" b="1" dirty="0"/>
          </a:p>
          <a:p>
            <a:pPr marL="0" indent="0">
              <a:buNone/>
            </a:pPr>
            <a:endParaRPr lang="nl-NL" dirty="0"/>
          </a:p>
          <a:p>
            <a:pPr marL="0" indent="0">
              <a:buNone/>
            </a:pPr>
            <a:r>
              <a:rPr lang="nl-NL" dirty="0"/>
              <a:t>Bepaal hoe je aan gegevens komt, zowel in de literatuur als in de praktijk.</a:t>
            </a:r>
          </a:p>
          <a:p>
            <a:pPr marL="0" indent="0">
              <a:buNone/>
            </a:pPr>
            <a:r>
              <a:rPr lang="nl-NL" b="1" dirty="0"/>
              <a:t>Bijvoorbeeld:</a:t>
            </a:r>
          </a:p>
          <a:p>
            <a:pPr marL="0" indent="0">
              <a:buNone/>
            </a:pPr>
            <a:endParaRPr lang="nl-NL" b="1" dirty="0"/>
          </a:p>
          <a:p>
            <a:pPr marL="0" indent="0">
              <a:buNone/>
            </a:pPr>
            <a:r>
              <a:rPr lang="nl-NL" dirty="0"/>
              <a:t>Opzoeken van literatuur die past bij je onderzoeksvraag en die opheldering geeft.</a:t>
            </a:r>
          </a:p>
          <a:p>
            <a:pPr marL="0" indent="0">
              <a:buNone/>
            </a:pPr>
            <a:endParaRPr lang="nl-NL" dirty="0"/>
          </a:p>
          <a:p>
            <a:pPr marL="0" indent="0">
              <a:buNone/>
            </a:pPr>
            <a:r>
              <a:rPr lang="nl-NL" dirty="0"/>
              <a:t>Het afnemen van interviews en/of enquêtes.</a:t>
            </a:r>
          </a:p>
        </p:txBody>
      </p:sp>
      <p:pic>
        <p:nvPicPr>
          <p:cNvPr id="4" name="Afbeelding 3">
            <a:extLst>
              <a:ext uri="{FF2B5EF4-FFF2-40B4-BE49-F238E27FC236}">
                <a16:creationId xmlns:a16="http://schemas.microsoft.com/office/drawing/2014/main" id="{99D4A49A-346C-4B25-AB3A-6A6743A22981}"/>
              </a:ext>
            </a:extLst>
          </p:cNvPr>
          <p:cNvPicPr>
            <a:picLocks noChangeAspect="1"/>
          </p:cNvPicPr>
          <p:nvPr/>
        </p:nvPicPr>
        <p:blipFill>
          <a:blip r:embed="rId2"/>
          <a:stretch>
            <a:fillRect/>
          </a:stretch>
        </p:blipFill>
        <p:spPr>
          <a:xfrm>
            <a:off x="671512" y="5009676"/>
            <a:ext cx="3808268" cy="1403589"/>
          </a:xfrm>
          <a:prstGeom prst="rect">
            <a:avLst/>
          </a:prstGeom>
        </p:spPr>
      </p:pic>
    </p:spTree>
    <p:extLst>
      <p:ext uri="{BB962C8B-B14F-4D97-AF65-F5344CB8AC3E}">
        <p14:creationId xmlns:p14="http://schemas.microsoft.com/office/powerpoint/2010/main" val="236607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C393BE9-D6A4-49EC-93E6-90FB8228A02F}"/>
              </a:ext>
            </a:extLst>
          </p:cNvPr>
          <p:cNvSpPr>
            <a:spLocks noGrp="1"/>
          </p:cNvSpPr>
          <p:nvPr>
            <p:ph type="title"/>
          </p:nvPr>
        </p:nvSpPr>
        <p:spPr>
          <a:xfrm>
            <a:off x="586434" y="479828"/>
            <a:ext cx="5239512" cy="1344975"/>
          </a:xfrm>
        </p:spPr>
        <p:txBody>
          <a:bodyPr>
            <a:normAutofit/>
          </a:bodyPr>
          <a:lstStyle/>
          <a:p>
            <a:r>
              <a:rPr lang="nl-NL" sz="4000" dirty="0"/>
              <a:t>Lesprogramma</a:t>
            </a:r>
          </a:p>
        </p:txBody>
      </p:sp>
      <p:sp>
        <p:nvSpPr>
          <p:cNvPr id="3" name="Tijdelijke aanduiding voor inhoud 2">
            <a:extLst>
              <a:ext uri="{FF2B5EF4-FFF2-40B4-BE49-F238E27FC236}">
                <a16:creationId xmlns:a16="http://schemas.microsoft.com/office/drawing/2014/main" id="{1176D3D6-E26C-45BB-A702-D49E4A8B0F1F}"/>
              </a:ext>
            </a:extLst>
          </p:cNvPr>
          <p:cNvSpPr>
            <a:spLocks noGrp="1"/>
          </p:cNvSpPr>
          <p:nvPr>
            <p:ph idx="1"/>
          </p:nvPr>
        </p:nvSpPr>
        <p:spPr>
          <a:xfrm>
            <a:off x="586434" y="1932674"/>
            <a:ext cx="5235490" cy="3773010"/>
          </a:xfrm>
        </p:spPr>
        <p:txBody>
          <a:bodyPr>
            <a:noAutofit/>
          </a:bodyPr>
          <a:lstStyle/>
          <a:p>
            <a:r>
              <a:rPr lang="nl-NL" sz="2000" dirty="0"/>
              <a:t>Planning doornemen</a:t>
            </a:r>
          </a:p>
          <a:p>
            <a:endParaRPr lang="nl-NL" sz="2000" dirty="0"/>
          </a:p>
          <a:p>
            <a:r>
              <a:rPr lang="nl-NL" sz="2000" dirty="0"/>
              <a:t>Terugkoppeling naar les 1 - PIT 10</a:t>
            </a:r>
          </a:p>
          <a:p>
            <a:endParaRPr lang="nl-NL" sz="800" dirty="0"/>
          </a:p>
          <a:p>
            <a:endParaRPr lang="nl-NL" sz="800" dirty="0"/>
          </a:p>
          <a:p>
            <a:r>
              <a:rPr lang="nl-NL" sz="2000" dirty="0"/>
              <a:t>Huiswerk doornemen Vooronderzoek &amp; Persoonlijke leervragen</a:t>
            </a:r>
          </a:p>
          <a:p>
            <a:pPr marL="0" indent="0">
              <a:buNone/>
            </a:pPr>
            <a:endParaRPr lang="nl-NL" sz="800" dirty="0"/>
          </a:p>
          <a:p>
            <a:r>
              <a:rPr lang="nl-NL" sz="2000" dirty="0"/>
              <a:t>Theorie ‘Hoe stel je een onderzoeksvraag op?’ + uitzetten praktijkonderzoek</a:t>
            </a:r>
          </a:p>
        </p:txBody>
      </p:sp>
      <p:pic>
        <p:nvPicPr>
          <p:cNvPr id="2050" name="Picture 2" descr="Altijd al mee willen doen aan wetenschappelijk onderzoek ...">
            <a:extLst>
              <a:ext uri="{FF2B5EF4-FFF2-40B4-BE49-F238E27FC236}">
                <a16:creationId xmlns:a16="http://schemas.microsoft.com/office/drawing/2014/main" id="{2843C665-79B8-4ADD-B4C9-41467E3859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98086" y="484632"/>
            <a:ext cx="4491827" cy="573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540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642469" y="676656"/>
            <a:ext cx="3808268" cy="5504688"/>
          </a:xfrm>
        </p:spPr>
        <p:txBody>
          <a:bodyPr>
            <a:normAutofit/>
          </a:bodyPr>
          <a:lstStyle/>
          <a:p>
            <a:r>
              <a:rPr lang="nl-NL" sz="5600" dirty="0">
                <a:solidFill>
                  <a:schemeClr val="bg1"/>
                </a:solidFill>
              </a:rPr>
              <a:t>Stappen in een onderzoek</a:t>
            </a: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5463540" y="1130011"/>
            <a:ext cx="5928544" cy="4995069"/>
          </a:xfrm>
        </p:spPr>
        <p:txBody>
          <a:bodyPr>
            <a:normAutofit/>
          </a:bodyPr>
          <a:lstStyle/>
          <a:p>
            <a:pPr marL="0" indent="0">
              <a:buNone/>
            </a:pPr>
            <a:r>
              <a:rPr lang="nl-NL" b="1" dirty="0"/>
              <a:t>Stap 3 Dataverzameling</a:t>
            </a:r>
          </a:p>
          <a:p>
            <a:pPr marL="0" indent="0">
              <a:buNone/>
            </a:pPr>
            <a:endParaRPr lang="nl-NL" b="1" dirty="0"/>
          </a:p>
          <a:p>
            <a:pPr marL="0" indent="0">
              <a:buNone/>
            </a:pPr>
            <a:r>
              <a:rPr lang="nl-NL" dirty="0"/>
              <a:t>Je schrijft over theorie/literatuur die past bij je onderzoeksvraag en die opheldering geeft (denk aan je bronnen en aan APA).</a:t>
            </a:r>
          </a:p>
          <a:p>
            <a:pPr marL="0" indent="0">
              <a:buNone/>
            </a:pPr>
            <a:endParaRPr lang="nl-NL" dirty="0"/>
          </a:p>
          <a:p>
            <a:pPr marL="0" indent="0">
              <a:buNone/>
            </a:pPr>
            <a:r>
              <a:rPr lang="nl-NL" dirty="0"/>
              <a:t>Je neemt interviews en/of enquêtes af bijvoorbeeld op je stageplek bij collega’s of cliënten.</a:t>
            </a:r>
          </a:p>
        </p:txBody>
      </p:sp>
      <p:pic>
        <p:nvPicPr>
          <p:cNvPr id="4" name="Afbeelding 3">
            <a:extLst>
              <a:ext uri="{FF2B5EF4-FFF2-40B4-BE49-F238E27FC236}">
                <a16:creationId xmlns:a16="http://schemas.microsoft.com/office/drawing/2014/main" id="{DE68525A-A684-4125-A244-DD1D5CD03627}"/>
              </a:ext>
            </a:extLst>
          </p:cNvPr>
          <p:cNvPicPr>
            <a:picLocks noChangeAspect="1"/>
          </p:cNvPicPr>
          <p:nvPr/>
        </p:nvPicPr>
        <p:blipFill>
          <a:blip r:embed="rId2"/>
          <a:stretch>
            <a:fillRect/>
          </a:stretch>
        </p:blipFill>
        <p:spPr>
          <a:xfrm>
            <a:off x="9337607" y="242740"/>
            <a:ext cx="2424809" cy="1616539"/>
          </a:xfrm>
          <a:prstGeom prst="rect">
            <a:avLst/>
          </a:prstGeom>
        </p:spPr>
      </p:pic>
    </p:spTree>
    <p:extLst>
      <p:ext uri="{BB962C8B-B14F-4D97-AF65-F5344CB8AC3E}">
        <p14:creationId xmlns:p14="http://schemas.microsoft.com/office/powerpoint/2010/main" val="1676531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524741" y="620392"/>
            <a:ext cx="3808268" cy="5504688"/>
          </a:xfrm>
        </p:spPr>
        <p:txBody>
          <a:bodyPr>
            <a:normAutofit/>
          </a:bodyPr>
          <a:lstStyle/>
          <a:p>
            <a:r>
              <a:rPr lang="nl-NL" sz="5600" dirty="0">
                <a:solidFill>
                  <a:schemeClr val="bg1"/>
                </a:solidFill>
              </a:rPr>
              <a:t>Stappen in een onderzoek</a:t>
            </a: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5810539" y="1423841"/>
            <a:ext cx="5928544" cy="3331039"/>
          </a:xfrm>
        </p:spPr>
        <p:txBody>
          <a:bodyPr>
            <a:normAutofit/>
          </a:bodyPr>
          <a:lstStyle/>
          <a:p>
            <a:pPr marL="0" indent="0">
              <a:buNone/>
            </a:pPr>
            <a:r>
              <a:rPr lang="nl-NL" b="1" dirty="0"/>
              <a:t>Stap 4 Data-analyse</a:t>
            </a:r>
          </a:p>
          <a:p>
            <a:pPr marL="0" indent="0">
              <a:buNone/>
            </a:pPr>
            <a:endParaRPr lang="nl-NL" b="1" dirty="0"/>
          </a:p>
          <a:p>
            <a:pPr marL="0" indent="0">
              <a:buNone/>
            </a:pPr>
            <a:r>
              <a:rPr lang="nl-NL" dirty="0"/>
              <a:t>Je analyseert de verzamelde gegevens en schrijft dit in eigen woorden op.</a:t>
            </a:r>
            <a:endParaRPr lang="nl-NL" b="1" dirty="0"/>
          </a:p>
          <a:p>
            <a:pPr marL="0" indent="0">
              <a:buNone/>
            </a:pPr>
            <a:endParaRPr lang="nl-NL" b="1" dirty="0"/>
          </a:p>
        </p:txBody>
      </p:sp>
      <p:pic>
        <p:nvPicPr>
          <p:cNvPr id="4" name="Afbeelding 3">
            <a:extLst>
              <a:ext uri="{FF2B5EF4-FFF2-40B4-BE49-F238E27FC236}">
                <a16:creationId xmlns:a16="http://schemas.microsoft.com/office/drawing/2014/main" id="{2C74DDAB-C5DC-420D-B3CD-8A334EB36739}"/>
              </a:ext>
            </a:extLst>
          </p:cNvPr>
          <p:cNvPicPr>
            <a:picLocks noChangeAspect="1"/>
          </p:cNvPicPr>
          <p:nvPr/>
        </p:nvPicPr>
        <p:blipFill>
          <a:blip r:embed="rId2"/>
          <a:stretch>
            <a:fillRect/>
          </a:stretch>
        </p:blipFill>
        <p:spPr>
          <a:xfrm>
            <a:off x="5810539" y="4832667"/>
            <a:ext cx="5735955" cy="1114425"/>
          </a:xfrm>
          <a:prstGeom prst="rect">
            <a:avLst/>
          </a:prstGeom>
        </p:spPr>
      </p:pic>
    </p:spTree>
    <p:extLst>
      <p:ext uri="{BB962C8B-B14F-4D97-AF65-F5344CB8AC3E}">
        <p14:creationId xmlns:p14="http://schemas.microsoft.com/office/powerpoint/2010/main" val="2131490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CF69514-35AB-4D99-8E50-8C00A6BD3AFF}"/>
              </a:ext>
            </a:extLst>
          </p:cNvPr>
          <p:cNvSpPr>
            <a:spLocks noGrp="1"/>
          </p:cNvSpPr>
          <p:nvPr>
            <p:ph type="title"/>
          </p:nvPr>
        </p:nvSpPr>
        <p:spPr>
          <a:xfrm>
            <a:off x="524741" y="620392"/>
            <a:ext cx="3808268" cy="5504688"/>
          </a:xfrm>
        </p:spPr>
        <p:txBody>
          <a:bodyPr>
            <a:normAutofit/>
          </a:bodyPr>
          <a:lstStyle/>
          <a:p>
            <a:r>
              <a:rPr lang="nl-NL" sz="5600" dirty="0">
                <a:solidFill>
                  <a:schemeClr val="bg1"/>
                </a:solidFill>
              </a:rPr>
              <a:t>Stappen in een onderzoek</a:t>
            </a:r>
          </a:p>
        </p:txBody>
      </p:sp>
      <p:sp>
        <p:nvSpPr>
          <p:cNvPr id="3" name="Tijdelijke aanduiding voor inhoud 2">
            <a:extLst>
              <a:ext uri="{FF2B5EF4-FFF2-40B4-BE49-F238E27FC236}">
                <a16:creationId xmlns:a16="http://schemas.microsoft.com/office/drawing/2014/main" id="{7717D6A2-44D3-4CF1-9349-526B12470F69}"/>
              </a:ext>
            </a:extLst>
          </p:cNvPr>
          <p:cNvSpPr>
            <a:spLocks noGrp="1"/>
          </p:cNvSpPr>
          <p:nvPr>
            <p:ph idx="1"/>
          </p:nvPr>
        </p:nvSpPr>
        <p:spPr>
          <a:xfrm>
            <a:off x="5617950" y="1921681"/>
            <a:ext cx="5928544" cy="4123519"/>
          </a:xfrm>
        </p:spPr>
        <p:txBody>
          <a:bodyPr>
            <a:normAutofit fontScale="25000" lnSpcReduction="20000"/>
          </a:bodyPr>
          <a:lstStyle/>
          <a:p>
            <a:pPr marL="0" indent="0">
              <a:buNone/>
            </a:pPr>
            <a:r>
              <a:rPr lang="nl-NL" sz="11200" b="1" dirty="0"/>
              <a:t>Stap 5 Conclusie</a:t>
            </a:r>
          </a:p>
          <a:p>
            <a:pPr marL="0" indent="0">
              <a:buNone/>
            </a:pPr>
            <a:endParaRPr lang="nl-NL" sz="7000" b="1" dirty="0"/>
          </a:p>
          <a:p>
            <a:pPr marL="0" indent="0">
              <a:buNone/>
            </a:pPr>
            <a:r>
              <a:rPr lang="nl-NL" sz="11200" dirty="0"/>
              <a:t>Je kijkt nog eens helemaal terug: wat hebben we ook alweer onderzocht, welke methoden zijn gebruikt, hebben we met de methoden een antwoord op de vragen kunnen vinden, zo ja; welke antwoorden zijn dat? Welke aanbevelingen kunnen worden gedaan? </a:t>
            </a:r>
            <a:r>
              <a:rPr lang="nl-NL" dirty="0">
                <a:solidFill>
                  <a:schemeClr val="bg1"/>
                </a:solidFill>
              </a:rPr>
              <a:t>e kijkt nog eens helemaal terug: wat hebben we ook alweer onderzocht, welke methoden zijn gebruikt, hebben we met de methoden een antwoord op de vragen kunnen vinden, zo ja; welke antwoorden zijn dat? Welke aanbevelingen kunnen worden gedaan? Zijn er nog andere onderzoeksmogelijkheden? Hoe is het onderzoek te waarderen?</a:t>
            </a:r>
          </a:p>
          <a:p>
            <a:pPr marL="0" indent="0">
              <a:buNone/>
            </a:pPr>
            <a:endParaRPr lang="nl-NL" b="1" dirty="0"/>
          </a:p>
        </p:txBody>
      </p:sp>
    </p:spTree>
    <p:extLst>
      <p:ext uri="{BB962C8B-B14F-4D97-AF65-F5344CB8AC3E}">
        <p14:creationId xmlns:p14="http://schemas.microsoft.com/office/powerpoint/2010/main" val="1736054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0CC514A-24BB-42DA-8D24-0C34AA97FC96}"/>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nl-NL" sz="2600">
                <a:solidFill>
                  <a:srgbClr val="FFFFFF"/>
                </a:solidFill>
              </a:rPr>
              <a:t>Vraagronde </a:t>
            </a:r>
          </a:p>
        </p:txBody>
      </p:sp>
      <p:pic>
        <p:nvPicPr>
          <p:cNvPr id="4" name="Afbeelding 3">
            <a:extLst>
              <a:ext uri="{FF2B5EF4-FFF2-40B4-BE49-F238E27FC236}">
                <a16:creationId xmlns:a16="http://schemas.microsoft.com/office/drawing/2014/main" id="{B82E33AE-6375-440B-B4B6-C2A9C61C8D47}"/>
              </a:ext>
            </a:extLst>
          </p:cNvPr>
          <p:cNvPicPr>
            <a:picLocks noChangeAspect="1"/>
          </p:cNvPicPr>
          <p:nvPr/>
        </p:nvPicPr>
        <p:blipFill>
          <a:blip r:embed="rId2"/>
          <a:stretch>
            <a:fillRect/>
          </a:stretch>
        </p:blipFill>
        <p:spPr>
          <a:xfrm>
            <a:off x="4038600" y="1313299"/>
            <a:ext cx="5804969" cy="3091146"/>
          </a:xfrm>
          <a:prstGeom prst="rect">
            <a:avLst/>
          </a:prstGeom>
        </p:spPr>
      </p:pic>
      <p:sp>
        <p:nvSpPr>
          <p:cNvPr id="3" name="Tijdelijke aanduiding voor inhoud 2">
            <a:extLst>
              <a:ext uri="{FF2B5EF4-FFF2-40B4-BE49-F238E27FC236}">
                <a16:creationId xmlns:a16="http://schemas.microsoft.com/office/drawing/2014/main" id="{E7967EE1-CC91-4FEB-82C9-B3877EF5CF49}"/>
              </a:ext>
            </a:extLst>
          </p:cNvPr>
          <p:cNvSpPr>
            <a:spLocks noGrp="1"/>
          </p:cNvSpPr>
          <p:nvPr>
            <p:ph idx="1"/>
          </p:nvPr>
        </p:nvSpPr>
        <p:spPr>
          <a:xfrm>
            <a:off x="2692400" y="4817376"/>
            <a:ext cx="8666479" cy="1292090"/>
          </a:xfrm>
        </p:spPr>
        <p:txBody>
          <a:bodyPr>
            <a:normAutofit/>
          </a:bodyPr>
          <a:lstStyle/>
          <a:p>
            <a:pPr algn="ctr"/>
            <a:r>
              <a:rPr lang="nl-NL" sz="2400" dirty="0"/>
              <a:t>Zijn er nog vragen?</a:t>
            </a:r>
          </a:p>
          <a:p>
            <a:pPr algn="ctr"/>
            <a:endParaRPr lang="nl-NL" sz="2400" dirty="0">
              <a:solidFill>
                <a:srgbClr val="FF0000"/>
              </a:solidFill>
            </a:endParaRPr>
          </a:p>
          <a:p>
            <a:pPr algn="ctr"/>
            <a:endParaRPr lang="nl-NL" sz="1800" dirty="0"/>
          </a:p>
        </p:txBody>
      </p:sp>
    </p:spTree>
    <p:extLst>
      <p:ext uri="{BB962C8B-B14F-4D97-AF65-F5344CB8AC3E}">
        <p14:creationId xmlns:p14="http://schemas.microsoft.com/office/powerpoint/2010/main" val="2451214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C24A01F1-7C97-4C70-872F-DE460CC1D661}"/>
              </a:ext>
            </a:extLst>
          </p:cNvPr>
          <p:cNvSpPr>
            <a:spLocks noGrp="1"/>
          </p:cNvSpPr>
          <p:nvPr>
            <p:ph type="title"/>
          </p:nvPr>
        </p:nvSpPr>
        <p:spPr>
          <a:xfrm>
            <a:off x="643467" y="321734"/>
            <a:ext cx="10905066" cy="1135737"/>
          </a:xfrm>
        </p:spPr>
        <p:txBody>
          <a:bodyPr>
            <a:normAutofit/>
          </a:bodyPr>
          <a:lstStyle/>
          <a:p>
            <a:r>
              <a:rPr lang="nl-NL" sz="3600" dirty="0"/>
              <a:t>Aan de slag!</a:t>
            </a:r>
          </a:p>
        </p:txBody>
      </p:sp>
      <p:sp>
        <p:nvSpPr>
          <p:cNvPr id="12" name="Rectangle 1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A4AF9CF0-C093-4D45-8A94-D3C6175A5AB8}"/>
              </a:ext>
            </a:extLst>
          </p:cNvPr>
          <p:cNvGraphicFramePr>
            <a:graphicFrameLocks noGrp="1"/>
          </p:cNvGraphicFramePr>
          <p:nvPr>
            <p:ph idx="1"/>
            <p:extLst>
              <p:ext uri="{D42A27DB-BD31-4B8C-83A1-F6EECF244321}">
                <p14:modId xmlns:p14="http://schemas.microsoft.com/office/powerpoint/2010/main" val="31457145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9947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24A01F1-7C97-4C70-872F-DE460CC1D661}"/>
              </a:ext>
            </a:extLst>
          </p:cNvPr>
          <p:cNvSpPr>
            <a:spLocks noGrp="1"/>
          </p:cNvSpPr>
          <p:nvPr>
            <p:ph type="title"/>
          </p:nvPr>
        </p:nvSpPr>
        <p:spPr>
          <a:xfrm>
            <a:off x="686834" y="1153572"/>
            <a:ext cx="3200400" cy="4461163"/>
          </a:xfrm>
        </p:spPr>
        <p:txBody>
          <a:bodyPr>
            <a:normAutofit/>
          </a:bodyPr>
          <a:lstStyle/>
          <a:p>
            <a:r>
              <a:rPr lang="nl-NL">
                <a:solidFill>
                  <a:srgbClr val="FFFFFF"/>
                </a:solidFill>
              </a:rPr>
              <a:t>Aan de slag!</a:t>
            </a: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1ED691C1-CC8B-4765-9A5E-01F79826AF81}"/>
              </a:ext>
            </a:extLst>
          </p:cNvPr>
          <p:cNvSpPr>
            <a:spLocks noGrp="1"/>
          </p:cNvSpPr>
          <p:nvPr>
            <p:ph idx="1"/>
          </p:nvPr>
        </p:nvSpPr>
        <p:spPr>
          <a:xfrm>
            <a:off x="4447308" y="591344"/>
            <a:ext cx="6906491" cy="5585619"/>
          </a:xfrm>
        </p:spPr>
        <p:txBody>
          <a:bodyPr anchor="ctr">
            <a:normAutofit fontScale="85000" lnSpcReduction="20000"/>
          </a:bodyPr>
          <a:lstStyle/>
          <a:p>
            <a:r>
              <a:rPr lang="nl-NL" b="1" dirty="0"/>
              <a:t>Huiswerkopdracht:</a:t>
            </a:r>
          </a:p>
          <a:p>
            <a:endParaRPr lang="nl-NL" dirty="0"/>
          </a:p>
          <a:p>
            <a:r>
              <a:rPr lang="nl-NL" dirty="0"/>
              <a:t>Beschrijf de aanleiding van hetgeen je wilt onderzoeken (5W+1H)</a:t>
            </a:r>
          </a:p>
          <a:p>
            <a:r>
              <a:rPr lang="nl-NL" dirty="0"/>
              <a:t>Beschrijf het probleem wat zich voordoet (</a:t>
            </a:r>
            <a:r>
              <a:rPr lang="nl-NL" dirty="0" err="1"/>
              <a:t>why</a:t>
            </a:r>
            <a:r>
              <a:rPr lang="nl-NL" dirty="0"/>
              <a:t>?).</a:t>
            </a:r>
          </a:p>
          <a:p>
            <a:r>
              <a:rPr lang="nl-NL" dirty="0"/>
              <a:t>Probeer een onderzoeksvraag te formuleren</a:t>
            </a:r>
          </a:p>
          <a:p>
            <a:pPr marL="0" indent="0">
              <a:buNone/>
            </a:pPr>
            <a:r>
              <a:rPr lang="nl-NL" dirty="0"/>
              <a:t>	+</a:t>
            </a:r>
          </a:p>
          <a:p>
            <a:r>
              <a:rPr lang="nl-NL" dirty="0"/>
              <a:t>2 deelvragen over theorie en 2 deelvragen over de praktijk</a:t>
            </a:r>
          </a:p>
          <a:p>
            <a:endParaRPr lang="nl-NL" dirty="0"/>
          </a:p>
          <a:p>
            <a:r>
              <a:rPr lang="nl-NL" dirty="0"/>
              <a:t>Bedenk op welke wijze je data wilt verzamelen? (interviews, enquêtes of …?)</a:t>
            </a:r>
          </a:p>
          <a:p>
            <a:endParaRPr lang="nl-NL" dirty="0"/>
          </a:p>
          <a:p>
            <a:r>
              <a:rPr lang="nl-NL" dirty="0">
                <a:highlight>
                  <a:srgbClr val="00FF00"/>
                </a:highlight>
              </a:rPr>
              <a:t>DEADLINE: </a:t>
            </a:r>
            <a:r>
              <a:rPr lang="nl-NL" dirty="0"/>
              <a:t>inleveren woensdag 20 juni ‘20</a:t>
            </a:r>
          </a:p>
          <a:p>
            <a:pPr marL="0" indent="0">
              <a:buNone/>
            </a:pPr>
            <a:r>
              <a:rPr lang="nl-NL" dirty="0"/>
              <a:t>   via </a:t>
            </a:r>
            <a:r>
              <a:rPr lang="nl-NL" dirty="0" err="1"/>
              <a:t>Its</a:t>
            </a:r>
            <a:r>
              <a:rPr lang="nl-NL" dirty="0"/>
              <a:t> </a:t>
            </a:r>
            <a:r>
              <a:rPr lang="nl-NL" dirty="0" err="1"/>
              <a:t>learning</a:t>
            </a:r>
            <a:endParaRPr lang="nl-NL" dirty="0"/>
          </a:p>
        </p:txBody>
      </p:sp>
    </p:spTree>
    <p:extLst>
      <p:ext uri="{BB962C8B-B14F-4D97-AF65-F5344CB8AC3E}">
        <p14:creationId xmlns:p14="http://schemas.microsoft.com/office/powerpoint/2010/main" val="371146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92980A-E1FF-42D2-9B87-C91AFF933C5A}"/>
              </a:ext>
            </a:extLst>
          </p:cNvPr>
          <p:cNvSpPr>
            <a:spLocks noGrp="1"/>
          </p:cNvSpPr>
          <p:nvPr>
            <p:ph type="title"/>
          </p:nvPr>
        </p:nvSpPr>
        <p:spPr>
          <a:xfrm>
            <a:off x="294969" y="98424"/>
            <a:ext cx="10515600" cy="1325563"/>
          </a:xfrm>
        </p:spPr>
        <p:txBody>
          <a:bodyPr/>
          <a:lstStyle/>
          <a:p>
            <a:r>
              <a:rPr lang="nl-NL" dirty="0"/>
              <a:t>Planning</a:t>
            </a:r>
          </a:p>
        </p:txBody>
      </p:sp>
      <p:graphicFrame>
        <p:nvGraphicFramePr>
          <p:cNvPr id="4" name="Tijdelijke aanduiding voor inhoud 3">
            <a:extLst>
              <a:ext uri="{FF2B5EF4-FFF2-40B4-BE49-F238E27FC236}">
                <a16:creationId xmlns:a16="http://schemas.microsoft.com/office/drawing/2014/main" id="{A954A970-C84A-4EB1-99F6-5F179004C228}"/>
              </a:ext>
            </a:extLst>
          </p:cNvPr>
          <p:cNvGraphicFramePr>
            <a:graphicFrameLocks noGrp="1"/>
          </p:cNvGraphicFramePr>
          <p:nvPr>
            <p:ph idx="1"/>
            <p:extLst>
              <p:ext uri="{D42A27DB-BD31-4B8C-83A1-F6EECF244321}">
                <p14:modId xmlns:p14="http://schemas.microsoft.com/office/powerpoint/2010/main" val="1319360378"/>
              </p:ext>
            </p:extLst>
          </p:nvPr>
        </p:nvGraphicFramePr>
        <p:xfrm>
          <a:off x="2542032" y="347472"/>
          <a:ext cx="9454896" cy="6163053"/>
        </p:xfrm>
        <a:graphic>
          <a:graphicData uri="http://schemas.openxmlformats.org/drawingml/2006/table">
            <a:tbl>
              <a:tblPr firstRow="1" firstCol="1" bandRow="1"/>
              <a:tblGrid>
                <a:gridCol w="1664470">
                  <a:extLst>
                    <a:ext uri="{9D8B030D-6E8A-4147-A177-3AD203B41FA5}">
                      <a16:colId xmlns:a16="http://schemas.microsoft.com/office/drawing/2014/main" val="3504787795"/>
                    </a:ext>
                  </a:extLst>
                </a:gridCol>
                <a:gridCol w="5286851">
                  <a:extLst>
                    <a:ext uri="{9D8B030D-6E8A-4147-A177-3AD203B41FA5}">
                      <a16:colId xmlns:a16="http://schemas.microsoft.com/office/drawing/2014/main" val="2338467954"/>
                    </a:ext>
                  </a:extLst>
                </a:gridCol>
                <a:gridCol w="2503575">
                  <a:extLst>
                    <a:ext uri="{9D8B030D-6E8A-4147-A177-3AD203B41FA5}">
                      <a16:colId xmlns:a16="http://schemas.microsoft.com/office/drawing/2014/main" val="2166119031"/>
                    </a:ext>
                  </a:extLst>
                </a:gridCol>
              </a:tblGrid>
              <a:tr h="236390">
                <a:tc>
                  <a:txBody>
                    <a:bodyPr/>
                    <a:lstStyle/>
                    <a:p>
                      <a:pPr>
                        <a:spcAft>
                          <a:spcPts val="0"/>
                        </a:spcAft>
                      </a:pPr>
                      <a:r>
                        <a:rPr lang="nl-NL" sz="1100" b="1">
                          <a:effectLst/>
                          <a:latin typeface="Calibri" panose="020F0502020204030204" pitchFamily="34" charset="0"/>
                          <a:ea typeface="Calibri" panose="020F0502020204030204" pitchFamily="34" charset="0"/>
                          <a:cs typeface="Times New Roman" panose="02020603050405020304" pitchFamily="18" charset="0"/>
                        </a:rPr>
                        <a:t>Data + lesweek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b="1">
                          <a:effectLst/>
                          <a:latin typeface="Calibri" panose="020F0502020204030204" pitchFamily="34" charset="0"/>
                          <a:ea typeface="Calibri" panose="020F0502020204030204" pitchFamily="34" charset="0"/>
                          <a:cs typeface="Times New Roman" panose="02020603050405020304" pitchFamily="18" charset="0"/>
                        </a:rPr>
                        <a:t>Inhoud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b="1">
                          <a:effectLst/>
                          <a:latin typeface="Calibri" panose="020F0502020204030204" pitchFamily="34" charset="0"/>
                          <a:ea typeface="Calibri" panose="020F0502020204030204" pitchFamily="34" charset="0"/>
                          <a:cs typeface="Times New Roman" panose="02020603050405020304" pitchFamily="18" charset="0"/>
                        </a:rPr>
                        <a:t>Deadlines: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9421714"/>
                  </a:ext>
                </a:extLst>
              </a:tr>
              <a:tr h="1181944">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1</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07-05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Uitleg PIT 10 + planning </a:t>
                      </a:r>
                    </a:p>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Fasen in een onderzoek</a:t>
                      </a:r>
                    </a:p>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Aan de slag (persoonlijke leervraag en vooronderzoek)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Vooronderzoek (bronnenonderzoek) + persoonlijke leervraag</a:t>
                      </a:r>
                    </a:p>
                    <a:p>
                      <a:pPr>
                        <a:spcAft>
                          <a:spcPts val="0"/>
                        </a:spcAft>
                      </a:pPr>
                      <a:r>
                        <a:rPr lang="nl-NL" sz="11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(inleveren It’s </a:t>
                      </a:r>
                      <a:r>
                        <a:rPr lang="nl-NL" sz="1100" b="1" dirty="0" err="1">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learning</a:t>
                      </a:r>
                      <a:r>
                        <a:rPr lang="nl-NL" sz="11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voor 13 mei 2020)</a:t>
                      </a:r>
                      <a:endParaRPr lang="nl-NL"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04353"/>
                  </a:ext>
                </a:extLst>
              </a:tr>
              <a:tr h="709166">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2</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14-05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Vraagstelling (concrete onderzoeksvraag)</a:t>
                      </a:r>
                    </a:p>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Start literatuuronderzoek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dirty="0">
                          <a:effectLst/>
                          <a:latin typeface="Calibri" panose="020F0502020204030204" pitchFamily="34" charset="0"/>
                          <a:ea typeface="Calibri" panose="020F0502020204030204" pitchFamily="34" charset="0"/>
                          <a:cs typeface="Times New Roman" panose="02020603050405020304" pitchFamily="18" charset="0"/>
                        </a:rPr>
                        <a:t>Onderzoeksvraag + minimaal 4 deelvragen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9990139"/>
                  </a:ext>
                </a:extLst>
              </a:tr>
              <a:tr h="472777">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Lesweek 3</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21-05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 i.v.m. Hemelvaart (zelfstandig aan de slag)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192651259"/>
                  </a:ext>
                </a:extLst>
              </a:tr>
              <a:tr h="472777">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Lesweek 4</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28-05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Vrij i.v.m. examenweek (zelfstandig aan de slag)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625020485"/>
                  </a:ext>
                </a:extLst>
              </a:tr>
              <a:tr h="472777">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5</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04-06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Literatuuronderzoek</a:t>
                      </a:r>
                    </a:p>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Betrouwbare bronnen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7044183"/>
                  </a:ext>
                </a:extLst>
              </a:tr>
              <a:tr h="472777">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Lesweek 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nl-NL"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Praktijkonderzoek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pPr>
                      <a:r>
                        <a:rPr lang="nl-NL" sz="1100" b="1" dirty="0">
                          <a:solidFill>
                            <a:srgbClr val="000000"/>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Literatuuronderzoek is af.</a:t>
                      </a:r>
                      <a:endParaRPr lang="nl-NL" sz="11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0919153"/>
                  </a:ext>
                </a:extLst>
              </a:tr>
              <a:tr h="472777">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7</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18-06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APA richtlijnen (bronvermelding + literatuurlijst)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4954931"/>
                  </a:ext>
                </a:extLst>
              </a:tr>
              <a:tr h="726114">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8</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25-06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Conclusie (hypothesen/aanbevelingen)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Inleveren PIT 10 via It’s learning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4164"/>
                    </a:solidFill>
                  </a:tcPr>
                </a:tc>
                <a:extLst>
                  <a:ext uri="{0D108BD9-81ED-4DB2-BD59-A6C34878D82A}">
                    <a16:rowId xmlns:a16="http://schemas.microsoft.com/office/drawing/2014/main" val="231140323"/>
                  </a:ext>
                </a:extLst>
              </a:tr>
              <a:tr h="472777">
                <a:tc>
                  <a:txBody>
                    <a:bodyPr/>
                    <a:lstStyle/>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Lesweek 9</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effectLst/>
                          <a:latin typeface="Calibri" panose="020F0502020204030204" pitchFamily="34" charset="0"/>
                          <a:ea typeface="Calibri" panose="020F0502020204030204" pitchFamily="34" charset="0"/>
                          <a:cs typeface="Times New Roman" panose="02020603050405020304" pitchFamily="18" charset="0"/>
                        </a:rPr>
                        <a:t>02-06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Brief aan jezelf (terugblik periode 10 en vooruitblik periode 11 en 12 + zomervakantie).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nl-NL" sz="1100">
                          <a:effectLst/>
                          <a:latin typeface="Calibri" panose="020F0502020204030204" pitchFamily="34" charset="0"/>
                          <a:ea typeface="Calibri" panose="020F0502020204030204" pitchFamily="34" charset="0"/>
                          <a:cs typeface="Times New Roman" panose="02020603050405020304" pitchFamily="18" charset="0"/>
                        </a:rPr>
                        <a:t>Reflectie + vooruitblik inleveren via It’s learning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0755850"/>
                  </a:ext>
                </a:extLst>
              </a:tr>
              <a:tr h="472777">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Lesweek 10</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09-06</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Bufferweek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spcAft>
                          <a:spcPts val="0"/>
                        </a:spcAft>
                      </a:pPr>
                      <a:r>
                        <a:rPr lang="nl-NL"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Herkansing PIT 10 inleveren via It’s </a:t>
                      </a:r>
                      <a:r>
                        <a:rPr lang="nl-NL" sz="11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learning</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309719973"/>
                  </a:ext>
                </a:extLst>
              </a:tr>
            </a:tbl>
          </a:graphicData>
        </a:graphic>
      </p:graphicFrame>
    </p:spTree>
    <p:extLst>
      <p:ext uri="{BB962C8B-B14F-4D97-AF65-F5344CB8AC3E}">
        <p14:creationId xmlns:p14="http://schemas.microsoft.com/office/powerpoint/2010/main" val="872780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CF9AB03-737B-4D27-B842-1B8AAE26CC0B}"/>
              </a:ext>
            </a:extLst>
          </p:cNvPr>
          <p:cNvSpPr>
            <a:spLocks noGrp="1"/>
          </p:cNvSpPr>
          <p:nvPr>
            <p:ph type="title"/>
          </p:nvPr>
        </p:nvSpPr>
        <p:spPr>
          <a:xfrm>
            <a:off x="524741" y="620392"/>
            <a:ext cx="3808268" cy="5504688"/>
          </a:xfrm>
        </p:spPr>
        <p:txBody>
          <a:bodyPr>
            <a:normAutofit/>
          </a:bodyPr>
          <a:lstStyle/>
          <a:p>
            <a:r>
              <a:rPr lang="nl-NL" sz="6000" dirty="0">
                <a:solidFill>
                  <a:schemeClr val="bg1"/>
                </a:solidFill>
              </a:rPr>
              <a:t>Waarom onderzoek doen?</a:t>
            </a:r>
          </a:p>
        </p:txBody>
      </p:sp>
      <p:graphicFrame>
        <p:nvGraphicFramePr>
          <p:cNvPr id="5" name="Tijdelijke aanduiding voor inhoud 2">
            <a:extLst>
              <a:ext uri="{FF2B5EF4-FFF2-40B4-BE49-F238E27FC236}">
                <a16:creationId xmlns:a16="http://schemas.microsoft.com/office/drawing/2014/main" id="{D4E68C1A-3CC4-4DEE-BCAF-D3ACD3EA2D6C}"/>
              </a:ext>
            </a:extLst>
          </p:cNvPr>
          <p:cNvGraphicFramePr>
            <a:graphicFrameLocks noGrp="1"/>
          </p:cNvGraphicFramePr>
          <p:nvPr>
            <p:ph idx="1"/>
            <p:extLst>
              <p:ext uri="{D42A27DB-BD31-4B8C-83A1-F6EECF244321}">
                <p14:modId xmlns:p14="http://schemas.microsoft.com/office/powerpoint/2010/main" val="2277721752"/>
              </p:ext>
            </p:extLst>
          </p:nvPr>
        </p:nvGraphicFramePr>
        <p:xfrm>
          <a:off x="5471818" y="738121"/>
          <a:ext cx="6263640" cy="50911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5195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8E2E85D-A063-4FAB-B75A-E8CC8CC59418}"/>
              </a:ext>
            </a:extLst>
          </p:cNvPr>
          <p:cNvSpPr>
            <a:spLocks noGrp="1"/>
          </p:cNvSpPr>
          <p:nvPr>
            <p:ph type="title"/>
          </p:nvPr>
        </p:nvSpPr>
        <p:spPr>
          <a:xfrm>
            <a:off x="838200" y="631825"/>
            <a:ext cx="10515600" cy="1325563"/>
          </a:xfrm>
        </p:spPr>
        <p:txBody>
          <a:bodyPr>
            <a:normAutofit/>
          </a:bodyPr>
          <a:lstStyle/>
          <a:p>
            <a:r>
              <a:rPr lang="nl-NL" dirty="0"/>
              <a:t>PIT 10: Individueel onderzoek doen</a:t>
            </a:r>
          </a:p>
        </p:txBody>
      </p:sp>
      <p:sp>
        <p:nvSpPr>
          <p:cNvPr id="3" name="Tijdelijke aanduiding voor inhoud 2">
            <a:extLst>
              <a:ext uri="{FF2B5EF4-FFF2-40B4-BE49-F238E27FC236}">
                <a16:creationId xmlns:a16="http://schemas.microsoft.com/office/drawing/2014/main" id="{660EC122-2BDF-47D7-87DE-6B60BDFB6009}"/>
              </a:ext>
            </a:extLst>
          </p:cNvPr>
          <p:cNvSpPr>
            <a:spLocks noGrp="1"/>
          </p:cNvSpPr>
          <p:nvPr>
            <p:ph idx="1"/>
          </p:nvPr>
        </p:nvSpPr>
        <p:spPr>
          <a:xfrm>
            <a:off x="838200" y="2057400"/>
            <a:ext cx="10515600" cy="3871762"/>
          </a:xfrm>
        </p:spPr>
        <p:txBody>
          <a:bodyPr>
            <a:normAutofit fontScale="92500" lnSpcReduction="10000"/>
          </a:bodyPr>
          <a:lstStyle/>
          <a:p>
            <a:pPr marL="0" indent="0">
              <a:buNone/>
            </a:pPr>
            <a:r>
              <a:rPr lang="nl-NL" sz="2400" dirty="0"/>
              <a:t>De komende periode ga je een individueel (klein) praktijkonderzoek doen in een interessegebied binnen het sociale domein naar eigen keuze. </a:t>
            </a:r>
          </a:p>
          <a:p>
            <a:pPr marL="0" indent="0">
              <a:buNone/>
            </a:pPr>
            <a:endParaRPr lang="nl-NL" sz="2400" dirty="0"/>
          </a:p>
          <a:p>
            <a:pPr marL="0" indent="0">
              <a:buNone/>
            </a:pPr>
            <a:r>
              <a:rPr lang="nl-NL" sz="2400" b="1" dirty="0"/>
              <a:t>Voorbeeldvragen: </a:t>
            </a:r>
          </a:p>
          <a:p>
            <a:pPr marL="0" indent="0">
              <a:buNone/>
            </a:pPr>
            <a:endParaRPr lang="nl-NL" sz="2400" dirty="0"/>
          </a:p>
          <a:p>
            <a:pPr marL="0" indent="0">
              <a:buNone/>
            </a:pPr>
            <a:r>
              <a:rPr lang="nl-NL" sz="2400" i="1" dirty="0"/>
              <a:t>‘Hoe wordt het bevorderen van Eigen Kracht vormgegeven in de praktijk?’</a:t>
            </a:r>
          </a:p>
          <a:p>
            <a:pPr marL="0" indent="0">
              <a:buNone/>
            </a:pPr>
            <a:endParaRPr lang="nl-NL" sz="2400" i="1" dirty="0"/>
          </a:p>
          <a:p>
            <a:pPr marL="0" indent="0">
              <a:buNone/>
            </a:pPr>
            <a:r>
              <a:rPr lang="nl-NL" sz="2400" i="1" dirty="0"/>
              <a:t>‘In hoeverre dragen protocollen bij aan de kwaliteit van leven van ouderen?’</a:t>
            </a:r>
          </a:p>
          <a:p>
            <a:pPr marL="0" indent="0">
              <a:buNone/>
            </a:pPr>
            <a:endParaRPr lang="nl-NL" sz="2400" i="1" dirty="0"/>
          </a:p>
          <a:p>
            <a:pPr marL="0" indent="0">
              <a:buNone/>
            </a:pPr>
            <a:r>
              <a:rPr lang="nl-NL" sz="2400" i="1" dirty="0"/>
              <a:t>‘Welke aanpak werkt het beste bij probleemgedrag bij jongeren?’</a:t>
            </a:r>
          </a:p>
        </p:txBody>
      </p:sp>
    </p:spTree>
    <p:extLst>
      <p:ext uri="{BB962C8B-B14F-4D97-AF65-F5344CB8AC3E}">
        <p14:creationId xmlns:p14="http://schemas.microsoft.com/office/powerpoint/2010/main" val="76541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88333BA-AE6E-427A-9B16-A39C8073F4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1"/>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08D47B9-E042-4132-9ECC-B57DF3B25AFB}"/>
              </a:ext>
            </a:extLst>
          </p:cNvPr>
          <p:cNvSpPr>
            <a:spLocks noGrp="1"/>
          </p:cNvSpPr>
          <p:nvPr>
            <p:ph type="title"/>
          </p:nvPr>
        </p:nvSpPr>
        <p:spPr>
          <a:xfrm>
            <a:off x="838200" y="631825"/>
            <a:ext cx="10515600" cy="1325563"/>
          </a:xfrm>
        </p:spPr>
        <p:txBody>
          <a:bodyPr>
            <a:normAutofit/>
          </a:bodyPr>
          <a:lstStyle/>
          <a:p>
            <a:r>
              <a:rPr lang="nl-NL" dirty="0"/>
              <a:t>Kwaliteitscriteria van onderzoek</a:t>
            </a:r>
          </a:p>
        </p:txBody>
      </p:sp>
      <p:sp>
        <p:nvSpPr>
          <p:cNvPr id="3" name="Tijdelijke aanduiding voor inhoud 2">
            <a:extLst>
              <a:ext uri="{FF2B5EF4-FFF2-40B4-BE49-F238E27FC236}">
                <a16:creationId xmlns:a16="http://schemas.microsoft.com/office/drawing/2014/main" id="{1FF09CC4-60AA-46C8-AB48-262EFC566619}"/>
              </a:ext>
            </a:extLst>
          </p:cNvPr>
          <p:cNvSpPr>
            <a:spLocks noGrp="1"/>
          </p:cNvSpPr>
          <p:nvPr>
            <p:ph idx="1"/>
          </p:nvPr>
        </p:nvSpPr>
        <p:spPr>
          <a:xfrm>
            <a:off x="838200" y="2057400"/>
            <a:ext cx="10515600" cy="3871762"/>
          </a:xfrm>
        </p:spPr>
        <p:txBody>
          <a:bodyPr>
            <a:normAutofit lnSpcReduction="10000"/>
          </a:bodyPr>
          <a:lstStyle/>
          <a:p>
            <a:r>
              <a:rPr lang="nl-NL" sz="1500" u="sng" dirty="0" err="1"/>
              <a:t>Toetsbaarheid</a:t>
            </a:r>
            <a:r>
              <a:rPr lang="nl-NL" sz="1500" u="sng" dirty="0"/>
              <a:t> van uitspraken;</a:t>
            </a:r>
          </a:p>
          <a:p>
            <a:pPr marL="0" indent="0">
              <a:buNone/>
            </a:pPr>
            <a:r>
              <a:rPr lang="nl-NL" sz="1500" dirty="0"/>
              <a:t>Een doel van onderzoek is resultaten te krijgen over zaken die waarneembaar zijn in de werkelijkheid. </a:t>
            </a:r>
          </a:p>
          <a:p>
            <a:r>
              <a:rPr lang="nl-NL" sz="1500" u="sng" dirty="0"/>
              <a:t>Betrouwbaarheid;</a:t>
            </a:r>
          </a:p>
          <a:p>
            <a:pPr marL="0" indent="0">
              <a:buNone/>
            </a:pPr>
            <a:r>
              <a:rPr lang="nl-NL" sz="1500" dirty="0"/>
              <a:t>Hoe betrouwbaar is je onderzoek? </a:t>
            </a:r>
            <a:r>
              <a:rPr lang="nl-NL" sz="1500" dirty="0">
                <a:sym typeface="Wingdings" panose="05000000000000000000" pitchFamily="2" charset="2"/>
              </a:rPr>
              <a:t> </a:t>
            </a:r>
            <a:r>
              <a:rPr lang="nl-NL" sz="1500" dirty="0"/>
              <a:t>Zou je het onderzoek onder andere omstandigheden, in een andere periode herhalen, dan moet dat tot dezelfde resultaten leiden (herhaalbaarheid). </a:t>
            </a:r>
          </a:p>
          <a:p>
            <a:r>
              <a:rPr lang="nl-NL" sz="1500" u="sng" dirty="0" err="1"/>
              <a:t>Informativiteit</a:t>
            </a:r>
            <a:r>
              <a:rPr lang="nl-NL" sz="1500" u="sng" dirty="0"/>
              <a:t>;</a:t>
            </a:r>
          </a:p>
          <a:p>
            <a:pPr marL="0" indent="0">
              <a:buNone/>
            </a:pPr>
            <a:r>
              <a:rPr lang="nl-NL" sz="1500" dirty="0"/>
              <a:t>Om een uitspraak te kunnen toetsen moet deze wel heel nauwkeurig geformuleerd worden: je moet weten wat je gaat onderzoeken, wanneer en met wie. (waar richt jij je op?) </a:t>
            </a:r>
          </a:p>
          <a:p>
            <a:r>
              <a:rPr lang="nl-NL" sz="1500" u="sng" dirty="0"/>
              <a:t>Validiteit; </a:t>
            </a:r>
          </a:p>
          <a:p>
            <a:pPr marL="0" indent="0">
              <a:buNone/>
            </a:pPr>
            <a:r>
              <a:rPr lang="nl-NL" sz="1500" dirty="0"/>
              <a:t>Hangt samen met de geldigheid en de zuiverheid van onderzoeksresultaten (‘meten wat we meten willen’). Dekt de waarneming de werkelijkheid? En maak je geen systematische fouten?</a:t>
            </a:r>
          </a:p>
          <a:p>
            <a:r>
              <a:rPr lang="nl-NL" sz="1500" u="sng" dirty="0"/>
              <a:t>Praktische criteria;</a:t>
            </a:r>
          </a:p>
          <a:p>
            <a:pPr marL="0" indent="0">
              <a:buNone/>
            </a:pPr>
            <a:r>
              <a:rPr lang="nl-NL" sz="1500" dirty="0"/>
              <a:t>Onderzoek moet efficiënt zijn. Het tijdpad moet haalbaar zijn en een algemeen punt: is dat het onderzoek bruikbaar moet zijn. </a:t>
            </a:r>
          </a:p>
          <a:p>
            <a:endParaRPr lang="nl-NL" sz="1500" dirty="0"/>
          </a:p>
        </p:txBody>
      </p:sp>
    </p:spTree>
    <p:extLst>
      <p:ext uri="{BB962C8B-B14F-4D97-AF65-F5344CB8AC3E}">
        <p14:creationId xmlns:p14="http://schemas.microsoft.com/office/powerpoint/2010/main" val="3966209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3557" y="0"/>
            <a:ext cx="1017844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5C91BD1B-2C2F-4DA1-BD88-68596345719A}"/>
              </a:ext>
            </a:extLst>
          </p:cNvPr>
          <p:cNvSpPr>
            <a:spLocks noGrp="1"/>
          </p:cNvSpPr>
          <p:nvPr>
            <p:ph type="title"/>
          </p:nvPr>
        </p:nvSpPr>
        <p:spPr>
          <a:xfrm>
            <a:off x="623787" y="1635358"/>
            <a:ext cx="2752344" cy="2706624"/>
          </a:xfrm>
          <a:prstGeom prst="ellipse">
            <a:avLst/>
          </a:prstGeom>
          <a:solidFill>
            <a:schemeClr val="bg1"/>
          </a:solidFill>
          <a:ln w="174625" cmpd="thinThick">
            <a:solidFill>
              <a:schemeClr val="bg1"/>
            </a:solidFill>
          </a:ln>
        </p:spPr>
        <p:txBody>
          <a:bodyPr>
            <a:normAutofit/>
          </a:bodyPr>
          <a:lstStyle/>
          <a:p>
            <a:pPr algn="ctr"/>
            <a:r>
              <a:rPr lang="nl-NL" sz="1800"/>
              <a:t>De onderzoekscyclus</a:t>
            </a:r>
          </a:p>
        </p:txBody>
      </p:sp>
      <p:sp>
        <p:nvSpPr>
          <p:cNvPr id="3" name="Tijdelijke aanduiding voor inhoud 2">
            <a:extLst>
              <a:ext uri="{FF2B5EF4-FFF2-40B4-BE49-F238E27FC236}">
                <a16:creationId xmlns:a16="http://schemas.microsoft.com/office/drawing/2014/main" id="{12275EAD-ADA1-4B39-916C-425872F3ED94}"/>
              </a:ext>
            </a:extLst>
          </p:cNvPr>
          <p:cNvSpPr>
            <a:spLocks noGrp="1"/>
          </p:cNvSpPr>
          <p:nvPr>
            <p:ph idx="1"/>
          </p:nvPr>
        </p:nvSpPr>
        <p:spPr>
          <a:xfrm>
            <a:off x="4256689" y="1088137"/>
            <a:ext cx="7311523" cy="5276087"/>
          </a:xfrm>
        </p:spPr>
        <p:txBody>
          <a:bodyPr anchor="ctr">
            <a:normAutofit lnSpcReduction="10000"/>
          </a:bodyPr>
          <a:lstStyle/>
          <a:p>
            <a:pPr marL="0" indent="0">
              <a:buNone/>
            </a:pPr>
            <a:r>
              <a:rPr lang="nl-NL" sz="2100" dirty="0">
                <a:solidFill>
                  <a:schemeClr val="bg1"/>
                </a:solidFill>
              </a:rPr>
              <a:t>Bij het opzetten en uitvoeren van een onderzoek stel je jezelf voortdurend vragen, bijvoorbeeld:</a:t>
            </a:r>
          </a:p>
          <a:p>
            <a:r>
              <a:rPr lang="nl-NL" sz="2100" dirty="0">
                <a:solidFill>
                  <a:schemeClr val="bg1"/>
                </a:solidFill>
              </a:rPr>
              <a:t>Wat ga ik onderzoeken?</a:t>
            </a:r>
          </a:p>
          <a:p>
            <a:r>
              <a:rPr lang="nl-NL" sz="2100" dirty="0">
                <a:solidFill>
                  <a:schemeClr val="bg1"/>
                </a:solidFill>
              </a:rPr>
              <a:t>Waarom ga ik onderzoeken?</a:t>
            </a:r>
          </a:p>
          <a:p>
            <a:r>
              <a:rPr lang="nl-NL" sz="2100" dirty="0">
                <a:solidFill>
                  <a:schemeClr val="bg1"/>
                </a:solidFill>
              </a:rPr>
              <a:t>Wie ga ik onderzoeken?</a:t>
            </a:r>
          </a:p>
          <a:p>
            <a:r>
              <a:rPr lang="nl-NL" sz="2100" dirty="0">
                <a:solidFill>
                  <a:schemeClr val="bg1"/>
                </a:solidFill>
              </a:rPr>
              <a:t>Hoe ga ik onderzoeken?</a:t>
            </a:r>
          </a:p>
          <a:p>
            <a:r>
              <a:rPr lang="nl-NL" sz="2100" dirty="0">
                <a:solidFill>
                  <a:schemeClr val="bg1"/>
                </a:solidFill>
              </a:rPr>
              <a:t>Waar ga ik onderzoeken?</a:t>
            </a:r>
          </a:p>
          <a:p>
            <a:r>
              <a:rPr lang="nl-NL" sz="2100" dirty="0">
                <a:solidFill>
                  <a:schemeClr val="bg1"/>
                </a:solidFill>
              </a:rPr>
              <a:t>Wanneer ga ik onderzoeken?</a:t>
            </a:r>
          </a:p>
          <a:p>
            <a:endParaRPr lang="nl-NL" sz="2100" dirty="0">
              <a:solidFill>
                <a:schemeClr val="bg1"/>
              </a:solidFill>
            </a:endParaRPr>
          </a:p>
          <a:p>
            <a:pPr marL="0" indent="0">
              <a:buNone/>
            </a:pPr>
            <a:r>
              <a:rPr lang="nl-NL" sz="2100" dirty="0">
                <a:solidFill>
                  <a:schemeClr val="bg1"/>
                </a:solidFill>
              </a:rPr>
              <a:t>Dit doe je niet alleen in het begin, maar ook tijdens het onderzoek stel je jezelf voortdurend vragen naar de functie, naar de vorderingen, de veranderingen (Verhoeven, 2011). </a:t>
            </a:r>
          </a:p>
          <a:p>
            <a:pPr marL="0" indent="0">
              <a:buNone/>
            </a:pPr>
            <a:endParaRPr lang="nl-NL" sz="2100" dirty="0">
              <a:solidFill>
                <a:schemeClr val="bg1"/>
              </a:solidFill>
            </a:endParaRPr>
          </a:p>
          <a:p>
            <a:pPr marL="0" indent="0">
              <a:buNone/>
            </a:pPr>
            <a:r>
              <a:rPr lang="nl-NL" sz="2100" dirty="0">
                <a:solidFill>
                  <a:schemeClr val="bg1"/>
                </a:solidFill>
              </a:rPr>
              <a:t>Bron: Verhoeven, N. (2011). </a:t>
            </a:r>
            <a:r>
              <a:rPr lang="nl-NL" sz="2100" i="1" dirty="0">
                <a:solidFill>
                  <a:schemeClr val="bg1"/>
                </a:solidFill>
              </a:rPr>
              <a:t>Wat is onderzoek? </a:t>
            </a:r>
            <a:r>
              <a:rPr lang="nl-NL" sz="2100" dirty="0">
                <a:solidFill>
                  <a:schemeClr val="bg1"/>
                </a:solidFill>
              </a:rPr>
              <a:t>Den Haag: Boom Lemma uitgevers.</a:t>
            </a:r>
          </a:p>
        </p:txBody>
      </p:sp>
    </p:spTree>
    <p:extLst>
      <p:ext uri="{BB962C8B-B14F-4D97-AF65-F5344CB8AC3E}">
        <p14:creationId xmlns:p14="http://schemas.microsoft.com/office/powerpoint/2010/main" val="3871782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E589D58-ED4E-4AED-9055-FD4E97E61AB1}"/>
              </a:ext>
            </a:extLst>
          </p:cNvPr>
          <p:cNvSpPr>
            <a:spLocks noGrp="1"/>
          </p:cNvSpPr>
          <p:nvPr>
            <p:ph type="title"/>
          </p:nvPr>
        </p:nvSpPr>
        <p:spPr>
          <a:xfrm>
            <a:off x="524741" y="620392"/>
            <a:ext cx="3808268" cy="5504688"/>
          </a:xfrm>
        </p:spPr>
        <p:txBody>
          <a:bodyPr>
            <a:normAutofit/>
          </a:bodyPr>
          <a:lstStyle/>
          <a:p>
            <a:r>
              <a:rPr lang="nl-NL" sz="4200" dirty="0">
                <a:solidFill>
                  <a:schemeClr val="bg1"/>
                </a:solidFill>
              </a:rPr>
              <a:t>Vooronderzoek</a:t>
            </a:r>
            <a:br>
              <a:rPr lang="nl-NL" sz="4200" dirty="0">
                <a:solidFill>
                  <a:schemeClr val="bg1"/>
                </a:solidFill>
              </a:rPr>
            </a:br>
            <a:br>
              <a:rPr lang="nl-NL" sz="4200" dirty="0">
                <a:solidFill>
                  <a:schemeClr val="bg1"/>
                </a:solidFill>
              </a:rPr>
            </a:br>
            <a:r>
              <a:rPr lang="nl-NL" sz="4200" dirty="0">
                <a:solidFill>
                  <a:schemeClr val="bg1"/>
                </a:solidFill>
              </a:rPr>
              <a:t>Stap 2 </a:t>
            </a:r>
            <a:r>
              <a:rPr lang="nl-NL" sz="3600" dirty="0">
                <a:solidFill>
                  <a:schemeClr val="bg1"/>
                </a:solidFill>
              </a:rPr>
              <a:t>Bronnenonderzoek</a:t>
            </a:r>
          </a:p>
        </p:txBody>
      </p:sp>
      <p:sp>
        <p:nvSpPr>
          <p:cNvPr id="4" name="Tijdelijke aanduiding voor inhoud 3">
            <a:extLst>
              <a:ext uri="{FF2B5EF4-FFF2-40B4-BE49-F238E27FC236}">
                <a16:creationId xmlns:a16="http://schemas.microsoft.com/office/drawing/2014/main" id="{441B012A-2102-458B-B74D-F43887591F1F}"/>
              </a:ext>
            </a:extLst>
          </p:cNvPr>
          <p:cNvSpPr>
            <a:spLocks noGrp="1"/>
          </p:cNvSpPr>
          <p:nvPr>
            <p:ph idx="1"/>
          </p:nvPr>
        </p:nvSpPr>
        <p:spPr>
          <a:xfrm>
            <a:off x="5617950" y="2439987"/>
            <a:ext cx="5905456" cy="2151063"/>
          </a:xfrm>
        </p:spPr>
        <p:txBody>
          <a:bodyPr>
            <a:normAutofit/>
          </a:bodyPr>
          <a:lstStyle/>
          <a:p>
            <a:pPr marL="0" indent="0">
              <a:buNone/>
            </a:pPr>
            <a:r>
              <a:rPr lang="nl-NL" sz="4400" dirty="0"/>
              <a:t>Wat wordt verstaan onder kwalitatief onderzoek?</a:t>
            </a:r>
          </a:p>
        </p:txBody>
      </p:sp>
    </p:spTree>
    <p:extLst>
      <p:ext uri="{BB962C8B-B14F-4D97-AF65-F5344CB8AC3E}">
        <p14:creationId xmlns:p14="http://schemas.microsoft.com/office/powerpoint/2010/main" val="347867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3E589D58-ED4E-4AED-9055-FD4E97E61AB1}"/>
              </a:ext>
            </a:extLst>
          </p:cNvPr>
          <p:cNvSpPr>
            <a:spLocks noGrp="1"/>
          </p:cNvSpPr>
          <p:nvPr>
            <p:ph type="title"/>
          </p:nvPr>
        </p:nvSpPr>
        <p:spPr>
          <a:xfrm>
            <a:off x="524741" y="620392"/>
            <a:ext cx="3808268" cy="5504688"/>
          </a:xfrm>
        </p:spPr>
        <p:txBody>
          <a:bodyPr>
            <a:normAutofit/>
          </a:bodyPr>
          <a:lstStyle/>
          <a:p>
            <a:r>
              <a:rPr lang="nl-NL" sz="4200" dirty="0">
                <a:solidFill>
                  <a:schemeClr val="bg1"/>
                </a:solidFill>
              </a:rPr>
              <a:t>Vooronderzoek</a:t>
            </a:r>
            <a:br>
              <a:rPr lang="nl-NL" sz="4200" dirty="0">
                <a:solidFill>
                  <a:schemeClr val="bg1"/>
                </a:solidFill>
              </a:rPr>
            </a:br>
            <a:br>
              <a:rPr lang="nl-NL" sz="4200" dirty="0">
                <a:solidFill>
                  <a:schemeClr val="bg1"/>
                </a:solidFill>
              </a:rPr>
            </a:br>
            <a:r>
              <a:rPr lang="nl-NL" sz="4200" dirty="0">
                <a:solidFill>
                  <a:schemeClr val="bg1"/>
                </a:solidFill>
              </a:rPr>
              <a:t>Stap 2 </a:t>
            </a:r>
            <a:r>
              <a:rPr lang="nl-NL" sz="3600" dirty="0">
                <a:solidFill>
                  <a:schemeClr val="bg1"/>
                </a:solidFill>
              </a:rPr>
              <a:t>Bronnenonderzoek</a:t>
            </a:r>
          </a:p>
        </p:txBody>
      </p:sp>
      <p:sp>
        <p:nvSpPr>
          <p:cNvPr id="4" name="Tijdelijke aanduiding voor inhoud 3">
            <a:extLst>
              <a:ext uri="{FF2B5EF4-FFF2-40B4-BE49-F238E27FC236}">
                <a16:creationId xmlns:a16="http://schemas.microsoft.com/office/drawing/2014/main" id="{441B012A-2102-458B-B74D-F43887591F1F}"/>
              </a:ext>
            </a:extLst>
          </p:cNvPr>
          <p:cNvSpPr>
            <a:spLocks noGrp="1"/>
          </p:cNvSpPr>
          <p:nvPr>
            <p:ph idx="1"/>
          </p:nvPr>
        </p:nvSpPr>
        <p:spPr>
          <a:xfrm>
            <a:off x="5617950" y="2439987"/>
            <a:ext cx="5905456" cy="2151063"/>
          </a:xfrm>
        </p:spPr>
        <p:txBody>
          <a:bodyPr>
            <a:normAutofit/>
          </a:bodyPr>
          <a:lstStyle/>
          <a:p>
            <a:pPr marL="0" indent="0">
              <a:buNone/>
            </a:pPr>
            <a:r>
              <a:rPr lang="nl-NL" sz="4400" dirty="0"/>
              <a:t>En wat wordt verstaan onder kwantitatief onderzoek?</a:t>
            </a:r>
          </a:p>
        </p:txBody>
      </p:sp>
    </p:spTree>
    <p:extLst>
      <p:ext uri="{BB962C8B-B14F-4D97-AF65-F5344CB8AC3E}">
        <p14:creationId xmlns:p14="http://schemas.microsoft.com/office/powerpoint/2010/main" val="386428139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1429BF1A67E641B09F2EAAF27E91D3" ma:contentTypeVersion="12" ma:contentTypeDescription="Een nieuw document maken." ma:contentTypeScope="" ma:versionID="4291d71a0b444373c70db0e2359280b1">
  <xsd:schema xmlns:xsd="http://www.w3.org/2001/XMLSchema" xmlns:xs="http://www.w3.org/2001/XMLSchema" xmlns:p="http://schemas.microsoft.com/office/2006/metadata/properties" xmlns:ns3="ee5ad45f-5c26-4269-94b9-a38f6ca33220" xmlns:ns4="f0c2a196-fb86-4a80-b53b-494531e97d44" targetNamespace="http://schemas.microsoft.com/office/2006/metadata/properties" ma:root="true" ma:fieldsID="c1c358b9f33173bc688a3c18d7c26f14" ns3:_="" ns4:_="">
    <xsd:import namespace="ee5ad45f-5c26-4269-94b9-a38f6ca33220"/>
    <xsd:import namespace="f0c2a196-fb86-4a80-b53b-494531e97d4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ad45f-5c26-4269-94b9-a38f6ca332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c2a196-fb86-4a80-b53b-494531e97d44"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959294-50EB-4D9E-9025-58BF2A87E7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ad45f-5c26-4269-94b9-a38f6ca33220"/>
    <ds:schemaRef ds:uri="f0c2a196-fb86-4a80-b53b-494531e97d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F4C12A-C1D4-48A4-988E-D557287D8DC3}">
  <ds:schemaRefs>
    <ds:schemaRef ds:uri="http://schemas.microsoft.com/sharepoint/v3/contenttype/forms"/>
  </ds:schemaRefs>
</ds:datastoreItem>
</file>

<file path=customXml/itemProps3.xml><?xml version="1.0" encoding="utf-8"?>
<ds:datastoreItem xmlns:ds="http://schemas.openxmlformats.org/officeDocument/2006/customXml" ds:itemID="{6CB50C34-1FD0-4B16-9AA5-58FAE374F1FA}">
  <ds:schemaRefs>
    <ds:schemaRef ds:uri="f0c2a196-fb86-4a80-b53b-494531e97d44"/>
    <ds:schemaRef ds:uri="http://schemas.microsoft.com/office/2006/documentManagement/types"/>
    <ds:schemaRef ds:uri="http://schemas.microsoft.com/office/2006/metadata/properties"/>
    <ds:schemaRef ds:uri="http://purl.org/dc/terms/"/>
    <ds:schemaRef ds:uri="http://schemas.openxmlformats.org/package/2006/metadata/core-properties"/>
    <ds:schemaRef ds:uri="ee5ad45f-5c26-4269-94b9-a38f6ca33220"/>
    <ds:schemaRef ds:uri="http://www.w3.org/XML/1998/namespace"/>
    <ds:schemaRef ds:uri="http://purl.org/dc/elements/1.1/"/>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1563</TotalTime>
  <Words>1823</Words>
  <Application>Microsoft Office PowerPoint</Application>
  <PresentationFormat>Breedbeeld</PresentationFormat>
  <Paragraphs>228</Paragraphs>
  <Slides>25</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25</vt:i4>
      </vt:variant>
    </vt:vector>
  </HeadingPairs>
  <TitlesOfParts>
    <vt:vector size="29" baseType="lpstr">
      <vt:lpstr>Arial</vt:lpstr>
      <vt:lpstr>Calibri</vt:lpstr>
      <vt:lpstr>Calibri Light</vt:lpstr>
      <vt:lpstr>Kantoorthema</vt:lpstr>
      <vt:lpstr>Deskundigheidsbevordering</vt:lpstr>
      <vt:lpstr>Lesprogramma</vt:lpstr>
      <vt:lpstr>Planning</vt:lpstr>
      <vt:lpstr>Waarom onderzoek doen?</vt:lpstr>
      <vt:lpstr>PIT 10: Individueel onderzoek doen</vt:lpstr>
      <vt:lpstr>Kwaliteitscriteria van onderzoek</vt:lpstr>
      <vt:lpstr>De onderzoekscyclus</vt:lpstr>
      <vt:lpstr>Vooronderzoek  Stap 2 Bronnenonderzoek</vt:lpstr>
      <vt:lpstr>Vooronderzoek  Stap 2 Bronnenonderzoek</vt:lpstr>
      <vt:lpstr>Vooronderzoek  Stap 2 Bronnenonderzoek</vt:lpstr>
      <vt:lpstr>Vooronderzoek  Stap 2 Bronnenonderzoek</vt:lpstr>
      <vt:lpstr>Vooronderzoek  Stap 2 Bronnenonderzoek</vt:lpstr>
      <vt:lpstr>Vooronderzoek  Stap 2 Bronnenonderzoek</vt:lpstr>
      <vt:lpstr>Fasen in onderzoek</vt:lpstr>
      <vt:lpstr>Stappen in een onderzoek</vt:lpstr>
      <vt:lpstr>Stappen in een onderzoek</vt:lpstr>
      <vt:lpstr>Stappen in een onderzoek</vt:lpstr>
      <vt:lpstr>Stappen in een onderzoek</vt:lpstr>
      <vt:lpstr>Stappen in een onderzoek</vt:lpstr>
      <vt:lpstr>Stappen in een onderzoek</vt:lpstr>
      <vt:lpstr>Stappen in een onderzoek</vt:lpstr>
      <vt:lpstr>Stappen in een onderzoek</vt:lpstr>
      <vt:lpstr>Vraagronde </vt:lpstr>
      <vt:lpstr>Aan de slag!</vt:lpstr>
      <vt:lpstr>Aan de slag!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Deskundigheidsbevordering</dc:title>
  <dc:creator>Mariëlle  Huisman</dc:creator>
  <cp:lastModifiedBy>Mariëlle  Huisman</cp:lastModifiedBy>
  <cp:revision>1</cp:revision>
  <dcterms:created xsi:type="dcterms:W3CDTF">2020-05-11T11:36:30Z</dcterms:created>
  <dcterms:modified xsi:type="dcterms:W3CDTF">2020-05-14T08:50:13Z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0x0101003C1429BF1A67E641B09F2EAAF27E91D3</vt:lpwstr>
  </property>
</Properties>
</file>